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Layouts/slideLayout6.xml" ContentType="application/vnd.openxmlformats-officedocument.presentationml.slideLayout+xml"/>
  <Override PartName="/ppt/notesSlides/notesSlide38.xml" ContentType="application/vnd.openxmlformats-officedocument.presentationml.notesSlide+xml"/>
  <Override PartName="/ppt/notesSlides/notesSlide49.xml" ContentType="application/vnd.openxmlformats-officedocument.presentationml.notesSlide+xml"/>
  <Override PartName="/ppt/notesSlides/notesSlide67.xml" ContentType="application/vnd.openxmlformats-officedocument.presentationml.notesSlide+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27.xml" ContentType="application/vnd.openxmlformats-officedocument.presentationml.notesSlide+xml"/>
  <Override PartName="/ppt/notesSlides/notesSlide45.xml" ContentType="application/vnd.openxmlformats-officedocument.presentationml.notesSlide+xml"/>
  <Override PartName="/ppt/notesSlides/notesSlide56.xml" ContentType="application/vnd.openxmlformats-officedocument.presentationml.notesSlide+xml"/>
  <Override PartName="/ppt/notesSlides/notesSlide74.xml" ContentType="application/vnd.openxmlformats-officedocument.presentationml.notesSlide+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Default Extension="fntdata" ContentType="application/x-fontdata"/>
  <Override PartName="/ppt/notesSlides/notesSlide16.xml" ContentType="application/vnd.openxmlformats-officedocument.presentationml.notesSlide+xml"/>
  <Override PartName="/ppt/notesSlides/notesSlide34.xml" ContentType="application/vnd.openxmlformats-officedocument.presentationml.notesSlide+xml"/>
  <Override PartName="/ppt/notesSlides/notesSlide63.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notesSlides/notesSlide23.xml" ContentType="application/vnd.openxmlformats-officedocument.presentationml.notesSlide+xml"/>
  <Override PartName="/ppt/notesSlides/notesSlide41.xml" ContentType="application/vnd.openxmlformats-officedocument.presentationml.notesSlide+xml"/>
  <Override PartName="/ppt/notesSlides/notesSlide52.xml" ContentType="application/vnd.openxmlformats-officedocument.presentationml.notesSlide+xml"/>
  <Override PartName="/ppt/notesSlides/notesSlide70.xml" ContentType="application/vnd.openxmlformats-officedocument.presentationml.notesSlide+xml"/>
  <Override PartName="/ppt/notesSlides/notesSlide12.xml" ContentType="application/vnd.openxmlformats-officedocument.presentationml.notesSlide+xml"/>
  <Override PartName="/ppt/notesSlides/notesSlide30.xml" ContentType="application/vnd.openxmlformats-officedocument.presentationml.notesSlide+xml"/>
  <Override PartName="/ppt/notesSlides/notesSlide7.xml" ContentType="application/vnd.openxmlformats-officedocument.presentationml.notesSlide+xml"/>
  <Override PartName="/ppt/slides/slide9.xml" ContentType="application/vnd.openxmlformats-officedocument.presentationml.slide+xml"/>
  <Override PartName="/ppt/slides/slide59.xml" ContentType="application/vnd.openxmlformats-officedocument.presentationml.slide+xml"/>
  <Override PartName="/ppt/viewProps.xml" ContentType="application/vnd.openxmlformats-officedocument.presentationml.viewProps+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s/slide66.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3.xml" ContentType="application/vnd.openxmlformats-officedocument.presentationml.notesSlide+xml"/>
  <Override PartName="/ppt/notesSlides/notesSlide68.xml" ContentType="application/vnd.openxmlformats-officedocument.presentationml.notesSlide+xml"/>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slides/slide73.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notesSlides/notesSlide39.xml" ContentType="application/vnd.openxmlformats-officedocument.presentationml.notesSlide+xml"/>
  <Override PartName="/ppt/notesSlides/notesSlide57.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s/slide44.xml" ContentType="application/vnd.openxmlformats-officedocument.presentationml.slide+xml"/>
  <Override PartName="/ppt/slides/slide62.xml" ContentType="application/vnd.openxmlformats-officedocument.presentationml.slide+xml"/>
  <Override PartName="/ppt/slideLayouts/slideLayout3.xml" ContentType="application/vnd.openxmlformats-officedocument.presentationml.slideLayout+xml"/>
  <Override PartName="/ppt/notesSlides/notesSlide17.xml" ContentType="application/vnd.openxmlformats-officedocument.presentationml.notesSlide+xml"/>
  <Override PartName="/ppt/notesSlides/notesSlide28.xml" ContentType="application/vnd.openxmlformats-officedocument.presentationml.notesSlide+xml"/>
  <Override PartName="/ppt/notesSlides/notesSlide46.xml" ContentType="application/vnd.openxmlformats-officedocument.presentationml.notesSlide+xml"/>
  <Override PartName="/ppt/notesSlides/notesSlide64.xml" ContentType="application/vnd.openxmlformats-officedocument.presentationml.notesSlide+xml"/>
  <Override PartName="/ppt/notesSlides/notesSlide75.xml" ContentType="application/vnd.openxmlformats-officedocument.presentationml.notesSlide+xml"/>
  <Override PartName="/ppt/presentation.xml" ContentType="application/vnd.openxmlformats-officedocument.presentationml.presentation.main+xml"/>
  <Override PartName="/ppt/slides/slide22.xml" ContentType="application/vnd.openxmlformats-officedocument.presentationml.slide+xml"/>
  <Override PartName="/ppt/slides/slide51.xml" ContentType="application/vnd.openxmlformats-officedocument.presentationml.slide+xml"/>
  <Override PartName="/ppt/notesSlides/notesSlide24.xml" ContentType="application/vnd.openxmlformats-officedocument.presentationml.notesSlide+xml"/>
  <Override PartName="/ppt/notesSlides/notesSlide35.xml" ContentType="application/vnd.openxmlformats-officedocument.presentationml.notesSlide+xml"/>
  <Override PartName="/ppt/notesSlides/notesSlide53.xml" ContentType="application/vnd.openxmlformats-officedocument.presentationml.notesSlide+xml"/>
  <Override PartName="/ppt/notesSlides/notesSlide71.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40.xml" ContentType="application/vnd.openxmlformats-officedocument.presentationml.slide+xml"/>
  <Override PartName="/ppt/notesSlides/notesSlide13.xml" ContentType="application/vnd.openxmlformats-officedocument.presentationml.notesSlide+xml"/>
  <Override PartName="/ppt/notesSlides/notesSlide42.xml" ContentType="application/vnd.openxmlformats-officedocument.presentationml.notesSlide+xml"/>
  <Override PartName="/ppt/notesSlides/notesSlide60.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Layouts/slideLayout8.xml" ContentType="application/vnd.openxmlformats-officedocument.presentationml.slideLayout+xml"/>
  <Override PartName="/ppt/notesSlides/notesSlide69.xml" ContentType="application/vnd.openxmlformats-officedocument.presentationml.notesSlide+xml"/>
  <Override PartName="/ppt/metadata" ContentType="application/binary"/>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Layouts/slideLayout4.xml" ContentType="application/vnd.openxmlformats-officedocument.presentationml.slideLayout+xml"/>
  <Override PartName="/ppt/notesSlides/notesSlide29.xml" ContentType="application/vnd.openxmlformats-officedocument.presentationml.notesSlide+xml"/>
  <Override PartName="/ppt/notesSlides/notesSlide47.xml" ContentType="application/vnd.openxmlformats-officedocument.presentationml.notesSlide+xml"/>
  <Override PartName="/ppt/notesSlides/notesSlide58.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notesSlides/notesSlide18.xml" ContentType="application/vnd.openxmlformats-officedocument.presentationml.notesSlide+xml"/>
  <Override PartName="/ppt/notesSlides/notesSlide36.xml" ContentType="application/vnd.openxmlformats-officedocument.presentationml.notesSlide+xml"/>
  <Override PartName="/ppt/notesSlides/notesSlide65.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notesSlides/notesSlide25.xml" ContentType="application/vnd.openxmlformats-officedocument.presentationml.notesSlide+xml"/>
  <Override PartName="/ppt/notesSlides/notesSlide43.xml" ContentType="application/vnd.openxmlformats-officedocument.presentationml.notesSlide+xml"/>
  <Override PartName="/ppt/notesSlides/notesSlide54.xml" ContentType="application/vnd.openxmlformats-officedocument.presentationml.notesSlide+xml"/>
  <Override PartName="/ppt/notesSlides/notesSlide72.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32.xml" ContentType="application/vnd.openxmlformats-officedocument.presentationml.notesSlide+xml"/>
  <Override PartName="/ppt/notesSlides/notesSlide61.xml" ContentType="application/vnd.openxmlformats-officedocument.presentationml.notesSl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notesSlides/notesSlide50.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68.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notesSlides/notesSlide1.xml" ContentType="application/vnd.openxmlformats-officedocument.presentationml.notesSlide+xml"/>
  <Override PartName="/ppt/notesSlides/notesSlide59.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Layouts/slideLayout5.xml" ContentType="application/vnd.openxmlformats-officedocument.presentationml.slideLayout+xml"/>
  <Override PartName="/ppt/notesSlides/notesSlide19.xml" ContentType="application/vnd.openxmlformats-officedocument.presentationml.notesSlide+xml"/>
  <Override PartName="/ppt/notesSlides/notesSlide48.xml" ContentType="application/vnd.openxmlformats-officedocument.presentationml.notesSlide+xml"/>
  <Override PartName="/ppt/notesSlides/notesSlide66.xml" ContentType="application/vnd.openxmlformats-officedocument.presentationml.notesSlide+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Default Extension="jpeg" ContentType="image/jpeg"/>
  <Override PartName="/ppt/notesSlides/notesSlide37.xml" ContentType="application/vnd.openxmlformats-officedocument.presentationml.notesSlide+xml"/>
  <Override PartName="/ppt/notesSlides/notesSlide55.xml" ContentType="application/vnd.openxmlformats-officedocument.presentationml.notesSlide+xml"/>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6.xml" ContentType="application/vnd.openxmlformats-officedocument.presentationml.notesSlide+xml"/>
  <Override PartName="/ppt/notesSlides/notesSlide44.xml" ContentType="application/vnd.openxmlformats-officedocument.presentationml.notesSlide+xml"/>
  <Override PartName="/ppt/notesSlides/notesSlide62.xml" ContentType="application/vnd.openxmlformats-officedocument.presentationml.notesSlide+xml"/>
  <Override PartName="/ppt/notesSlides/notesSlide73.xml" ContentType="application/vnd.openxmlformats-officedocument.presentationml.notesSlide+xml"/>
  <Override PartName="/ppt/slides/slide20.xml" ContentType="application/vnd.openxmlformats-officedocument.presentationml.slide+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notesSlides/notesSlide51.xml" ContentType="application/vnd.openxmlformats-officedocument.presentationml.notesSlide+xml"/>
  <Override PartName="/ppt/notesSlides/notesSlide11.xml" ContentType="application/vnd.openxmlformats-officedocument.presentationml.notesSlide+xml"/>
  <Override PartName="/ppt/notesSlides/notesSlide40.xml" ContentType="application/vnd.openxmlformats-officedocument.presentationml.notesSlid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7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Lst>
  <p:sldSz cx="9144000" cy="5143500" type="screen16x9"/>
  <p:notesSz cx="6858000" cy="9144000"/>
  <p:embeddedFontLst>
    <p:embeddedFont>
      <p:font typeface="Source Code Pro" charset="0"/>
      <p:regular r:id="rId78"/>
      <p:bold r:id="rId79"/>
      <p:italic r:id="rId80"/>
      <p:boldItalic r:id="rId81"/>
    </p:embeddedFont>
    <p:embeddedFont>
      <p:font typeface="Roboto" pitchFamily="2" charset="0"/>
      <p:regular r:id="rId82"/>
      <p:bold r:id="rId83"/>
      <p:italic r:id="rId84"/>
      <p:boldItalic r:id="rId8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p15:guide id="1" orient="horz" pos="1620">
          <p15:clr>
            <a:srgbClr val="A4A3A4"/>
          </p15:clr>
        </p15:guide>
        <p15:guide id="2" pos="288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89" roundtripDataSignature="AMtx7miPMPjNNV1Q25QeaFWxU3I6Jl4Mdg=="/>
    </p:ext>
  </p:ex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6" d="100"/>
          <a:sy n="86" d="100"/>
        </p:scale>
        <p:origin x="-822" y="-78"/>
      </p:cViewPr>
      <p:guideLst>
        <p:guide orient="horz" pos="162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font" Target="fonts/font7.fntdata"/><Relationship Id="rId89" Type="http://customschemas.google.com/relationships/presentationmetadata" Target="meta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font" Target="fonts/font2.fntdata"/><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font" Target="fonts/font5.fntdata"/><Relationship Id="rId90" Type="http://schemas.openxmlformats.org/officeDocument/2006/relationships/presProps" Target="presProps.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font" Target="fonts/font3.fntdata"/><Relationship Id="rId85" Type="http://schemas.openxmlformats.org/officeDocument/2006/relationships/font" Target="fonts/font8.fntdata"/><Relationship Id="rId93"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font" Target="fonts/font6.fntdata"/><Relationship Id="rId9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font" Target="fonts/font1.fntdata"/><Relationship Id="rId81" Type="http://schemas.openxmlformats.org/officeDocument/2006/relationships/font" Target="fonts/font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 name="Google Shape;52;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12787f17661_0_5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6" name="Google Shape;116;g12787f17661_0_50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1229ddb1c7f_0_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4" name="Google Shape;124;g1229ddb1c7f_0_3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127ec7da91e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1" name="Google Shape;131;g127ec7da91e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1229ddb1c7f_0_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7" name="Google Shape;137;g1229ddb1c7f_0_5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1229ddb1c7f_0_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4" name="Google Shape;144;g1229ddb1c7f_0_6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1229ddb1c7f_0_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3" name="Google Shape;153;g1229ddb1c7f_0_4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11b810f6760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1" name="Google Shape;161;g11b810f6760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12623a6d87f_0_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8" name="Google Shape;168;g12623a6d87f_0_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11b810f6760_1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6" name="Google Shape;176;g11b810f6760_1_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11b810f6760_1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4" name="Google Shape;184;g11b810f6760_1_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p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9" name="Google Shape;59;p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11b810f6760_1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4" name="Google Shape;194;g11b810f6760_1_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11b810f6760_1_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2" name="Google Shape;202;g11b810f6760_1_3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11b810f6760_1_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1" name="Google Shape;211;g11b810f6760_1_4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11b810f6760_1_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0" name="Google Shape;220;g11b810f6760_1_5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11b810f6760_1_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8" name="Google Shape;228;g11b810f6760_1_6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11b810f6760_1_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7" name="Google Shape;237;g11b810f6760_1_7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11b810f6760_1_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6" name="Google Shape;246;g11b810f6760_1_8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11b810f6760_1_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5" name="Google Shape;255;g11b810f6760_1_9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11b810f6760_1_10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3" name="Google Shape;263;g11b810f6760_1_10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127ec7da91e_0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1" name="Google Shape;271;g127ec7da91e_0_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12623a6d87f_0_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5" name="Google Shape;65;g12623a6d87f_0_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127ec7da91e_0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9" name="Google Shape;279;g127ec7da91e_0_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127ec7da91e_0_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8" name="Google Shape;288;g127ec7da91e_0_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127ec7da91e_0_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7" name="Google Shape;297;g127ec7da91e_0_4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g127ec7da91e_0_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7" name="Google Shape;307;g127ec7da91e_0_5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127ec7da91e_0_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7" name="Google Shape;317;g127ec7da91e_0_6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127ec7da91e_0_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5" name="Google Shape;325;g127ec7da91e_0_7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g127ec7da91e_0_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3" name="Google Shape;333;g127ec7da91e_0_8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127ec7da91e_0_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1" name="Google Shape;341;g127ec7da91e_0_9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g127ec7da91e_0_1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9" name="Google Shape;349;g127ec7da91e_0_10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127ec7da91e_0_10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8" name="Google Shape;358;g127ec7da91e_0_10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1252f01a4bc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2" name="Google Shape;72;g1252f01a4bc_0_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g127ec7da91e_0_1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8" name="Google Shape;368;g127ec7da91e_0_1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g127ec7da91e_0_1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6" name="Google Shape;376;g127ec7da91e_0_1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g127ec7da91e_0_1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5" name="Google Shape;385;g127ec7da91e_0_14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g127ec7da91e_0_1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5" name="Google Shape;395;g127ec7da91e_0_15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127ec7da91e_0_1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3" name="Google Shape;403;g127ec7da91e_0_16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127ec7da91e_0_1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13" name="Google Shape;413;g127ec7da91e_0_17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g127ec7da91e_0_1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3" name="Google Shape;423;g127ec7da91e_0_19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g127ec7da91e_0_2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32" name="Google Shape;432;g127ec7da91e_0_20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p:cNvGrpSpPr/>
        <p:nvPr/>
      </p:nvGrpSpPr>
      <p:grpSpPr>
        <a:xfrm>
          <a:off x="0" y="0"/>
          <a:ext cx="0" cy="0"/>
          <a:chOff x="0" y="0"/>
          <a:chExt cx="0" cy="0"/>
        </a:xfrm>
      </p:grpSpPr>
      <p:sp>
        <p:nvSpPr>
          <p:cNvPr id="440" name="Google Shape;440;g127ec7da91e_0_2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41" name="Google Shape;441;g127ec7da91e_0_2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Google Shape;449;g127ec7da91e_0_2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50" name="Google Shape;450;g127ec7da91e_0_2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g1252f01a4bc_0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9" name="Google Shape;79;g1252f01a4bc_0_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127ec7da91e_0_2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60" name="Google Shape;460;g127ec7da91e_0_2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g127ec7da91e_0_2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69" name="Google Shape;469;g127ec7da91e_0_24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g127ec7da91e_0_2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78" name="Google Shape;478;g127ec7da91e_0_25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127ec7da91e_0_2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86" name="Google Shape;486;g127ec7da91e_0_26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Google Shape;493;g127ec7da91e_0_2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94" name="Google Shape;494;g127ec7da91e_0_27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Google Shape;501;g127ec7da91e_0_2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02" name="Google Shape;502;g127ec7da91e_0_28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g127ec7da91e_0_2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10" name="Google Shape;510;g127ec7da91e_0_28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6"/>
        <p:cNvGrpSpPr/>
        <p:nvPr/>
      </p:nvGrpSpPr>
      <p:grpSpPr>
        <a:xfrm>
          <a:off x="0" y="0"/>
          <a:ext cx="0" cy="0"/>
          <a:chOff x="0" y="0"/>
          <a:chExt cx="0" cy="0"/>
        </a:xfrm>
      </p:grpSpPr>
      <p:sp>
        <p:nvSpPr>
          <p:cNvPr id="517" name="Google Shape;517;g127ec7da91e_0_29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18" name="Google Shape;518;g127ec7da91e_0_29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4"/>
        <p:cNvGrpSpPr/>
        <p:nvPr/>
      </p:nvGrpSpPr>
      <p:grpSpPr>
        <a:xfrm>
          <a:off x="0" y="0"/>
          <a:ext cx="0" cy="0"/>
          <a:chOff x="0" y="0"/>
          <a:chExt cx="0" cy="0"/>
        </a:xfrm>
      </p:grpSpPr>
      <p:sp>
        <p:nvSpPr>
          <p:cNvPr id="525" name="Google Shape;525;g127ec7da91e_0_30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6" name="Google Shape;526;g127ec7da91e_0_30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Google Shape;533;g127ec7da91e_0_3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4" name="Google Shape;534;g127ec7da91e_0_3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1252f01a4bc_0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6" name="Google Shape;86;g1252f01a4bc_0_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0"/>
        <p:cNvGrpSpPr/>
        <p:nvPr/>
      </p:nvGrpSpPr>
      <p:grpSpPr>
        <a:xfrm>
          <a:off x="0" y="0"/>
          <a:ext cx="0" cy="0"/>
          <a:chOff x="0" y="0"/>
          <a:chExt cx="0" cy="0"/>
        </a:xfrm>
      </p:grpSpPr>
      <p:sp>
        <p:nvSpPr>
          <p:cNvPr id="541" name="Google Shape;541;g127ec7da91e_0_3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42" name="Google Shape;542;g127ec7da91e_0_3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8"/>
        <p:cNvGrpSpPr/>
        <p:nvPr/>
      </p:nvGrpSpPr>
      <p:grpSpPr>
        <a:xfrm>
          <a:off x="0" y="0"/>
          <a:ext cx="0" cy="0"/>
          <a:chOff x="0" y="0"/>
          <a:chExt cx="0" cy="0"/>
        </a:xfrm>
      </p:grpSpPr>
      <p:sp>
        <p:nvSpPr>
          <p:cNvPr id="549" name="Google Shape;549;g127ec7da91e_0_3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50" name="Google Shape;550;g127ec7da91e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6"/>
        <p:cNvGrpSpPr/>
        <p:nvPr/>
      </p:nvGrpSpPr>
      <p:grpSpPr>
        <a:xfrm>
          <a:off x="0" y="0"/>
          <a:ext cx="0" cy="0"/>
          <a:chOff x="0" y="0"/>
          <a:chExt cx="0" cy="0"/>
        </a:xfrm>
      </p:grpSpPr>
      <p:sp>
        <p:nvSpPr>
          <p:cNvPr id="557" name="Google Shape;557;g127ec7da91e_0_3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58" name="Google Shape;558;g127ec7da91e_0_33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4"/>
        <p:cNvGrpSpPr/>
        <p:nvPr/>
      </p:nvGrpSpPr>
      <p:grpSpPr>
        <a:xfrm>
          <a:off x="0" y="0"/>
          <a:ext cx="0" cy="0"/>
          <a:chOff x="0" y="0"/>
          <a:chExt cx="0" cy="0"/>
        </a:xfrm>
      </p:grpSpPr>
      <p:sp>
        <p:nvSpPr>
          <p:cNvPr id="565" name="Google Shape;565;g127ec7da91e_0_3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6" name="Google Shape;566;g127ec7da91e_0_34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Google Shape;575;g127ec7da91e_0_3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76" name="Google Shape;576;g127ec7da91e_0_35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3"/>
        <p:cNvGrpSpPr/>
        <p:nvPr/>
      </p:nvGrpSpPr>
      <p:grpSpPr>
        <a:xfrm>
          <a:off x="0" y="0"/>
          <a:ext cx="0" cy="0"/>
          <a:chOff x="0" y="0"/>
          <a:chExt cx="0" cy="0"/>
        </a:xfrm>
      </p:grpSpPr>
      <p:sp>
        <p:nvSpPr>
          <p:cNvPr id="584" name="Google Shape;584;g127ec7da91e_0_3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5" name="Google Shape;585;g127ec7da91e_0_36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1"/>
        <p:cNvGrpSpPr/>
        <p:nvPr/>
      </p:nvGrpSpPr>
      <p:grpSpPr>
        <a:xfrm>
          <a:off x="0" y="0"/>
          <a:ext cx="0" cy="0"/>
          <a:chOff x="0" y="0"/>
          <a:chExt cx="0" cy="0"/>
        </a:xfrm>
      </p:grpSpPr>
      <p:sp>
        <p:nvSpPr>
          <p:cNvPr id="592" name="Google Shape;592;g127ec7da91e_0_3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93" name="Google Shape;593;g127ec7da91e_0_37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0"/>
        <p:cNvGrpSpPr/>
        <p:nvPr/>
      </p:nvGrpSpPr>
      <p:grpSpPr>
        <a:xfrm>
          <a:off x="0" y="0"/>
          <a:ext cx="0" cy="0"/>
          <a:chOff x="0" y="0"/>
          <a:chExt cx="0" cy="0"/>
        </a:xfrm>
      </p:grpSpPr>
      <p:sp>
        <p:nvSpPr>
          <p:cNvPr id="601" name="Google Shape;601;g127ec7da91e_0_3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02" name="Google Shape;602;g127ec7da91e_0_38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9"/>
        <p:cNvGrpSpPr/>
        <p:nvPr/>
      </p:nvGrpSpPr>
      <p:grpSpPr>
        <a:xfrm>
          <a:off x="0" y="0"/>
          <a:ext cx="0" cy="0"/>
          <a:chOff x="0" y="0"/>
          <a:chExt cx="0" cy="0"/>
        </a:xfrm>
      </p:grpSpPr>
      <p:sp>
        <p:nvSpPr>
          <p:cNvPr id="610" name="Google Shape;610;g127ec7da91e_0_3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11" name="Google Shape;611;g127ec7da91e_0_39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8"/>
        <p:cNvGrpSpPr/>
        <p:nvPr/>
      </p:nvGrpSpPr>
      <p:grpSpPr>
        <a:xfrm>
          <a:off x="0" y="0"/>
          <a:ext cx="0" cy="0"/>
          <a:chOff x="0" y="0"/>
          <a:chExt cx="0" cy="0"/>
        </a:xfrm>
      </p:grpSpPr>
      <p:sp>
        <p:nvSpPr>
          <p:cNvPr id="619" name="Google Shape;619;g127ec7da91e_0_40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0" name="Google Shape;620;g127ec7da91e_0_40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1229ddb1c7f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3" name="Google Shape;93;g1229ddb1c7f_0_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6"/>
        <p:cNvGrpSpPr/>
        <p:nvPr/>
      </p:nvGrpSpPr>
      <p:grpSpPr>
        <a:xfrm>
          <a:off x="0" y="0"/>
          <a:ext cx="0" cy="0"/>
          <a:chOff x="0" y="0"/>
          <a:chExt cx="0" cy="0"/>
        </a:xfrm>
      </p:grpSpPr>
      <p:sp>
        <p:nvSpPr>
          <p:cNvPr id="627" name="Google Shape;627;g127ec7da91e_0_4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8" name="Google Shape;628;g127ec7da91e_0_4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5"/>
        <p:cNvGrpSpPr/>
        <p:nvPr/>
      </p:nvGrpSpPr>
      <p:grpSpPr>
        <a:xfrm>
          <a:off x="0" y="0"/>
          <a:ext cx="0" cy="0"/>
          <a:chOff x="0" y="0"/>
          <a:chExt cx="0" cy="0"/>
        </a:xfrm>
      </p:grpSpPr>
      <p:sp>
        <p:nvSpPr>
          <p:cNvPr id="636" name="Google Shape;636;g127ec7da91e_0_4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37" name="Google Shape;637;g127ec7da91e_0_4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1"/>
        <p:cNvGrpSpPr/>
        <p:nvPr/>
      </p:nvGrpSpPr>
      <p:grpSpPr>
        <a:xfrm>
          <a:off x="0" y="0"/>
          <a:ext cx="0" cy="0"/>
          <a:chOff x="0" y="0"/>
          <a:chExt cx="0" cy="0"/>
        </a:xfrm>
      </p:grpSpPr>
      <p:sp>
        <p:nvSpPr>
          <p:cNvPr id="642" name="Google Shape;642;g126f9e2fd80_1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43" name="Google Shape;643;g126f9e2fd80_1_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p:cNvGrpSpPr/>
        <p:nvPr/>
      </p:nvGrpSpPr>
      <p:grpSpPr>
        <a:xfrm>
          <a:off x="0" y="0"/>
          <a:ext cx="0" cy="0"/>
          <a:chOff x="0" y="0"/>
          <a:chExt cx="0" cy="0"/>
        </a:xfrm>
      </p:grpSpPr>
      <p:sp>
        <p:nvSpPr>
          <p:cNvPr id="649" name="Google Shape;649;g127ec7da91e_0_4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50" name="Google Shape;650;g127ec7da91e_0_44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5"/>
        <p:cNvGrpSpPr/>
        <p:nvPr/>
      </p:nvGrpSpPr>
      <p:grpSpPr>
        <a:xfrm>
          <a:off x="0" y="0"/>
          <a:ext cx="0" cy="0"/>
          <a:chOff x="0" y="0"/>
          <a:chExt cx="0" cy="0"/>
        </a:xfrm>
      </p:grpSpPr>
      <p:sp>
        <p:nvSpPr>
          <p:cNvPr id="656" name="Google Shape;656;g127ec7da91e_0_4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57" name="Google Shape;657;g127ec7da91e_0_43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1"/>
        <p:cNvGrpSpPr/>
        <p:nvPr/>
      </p:nvGrpSpPr>
      <p:grpSpPr>
        <a:xfrm>
          <a:off x="0" y="0"/>
          <a:ext cx="0" cy="0"/>
          <a:chOff x="0" y="0"/>
          <a:chExt cx="0" cy="0"/>
        </a:xfrm>
      </p:grpSpPr>
      <p:sp>
        <p:nvSpPr>
          <p:cNvPr id="662" name="Google Shape;662;g126f9e2fd80_1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63" name="Google Shape;663;g126f9e2fd80_1_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1229ddb1c7f_0_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1" name="Google Shape;101;g1229ddb1c7f_0_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1229ddb1c7f_0_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9" name="Google Shape;109;g1229ddb1c7f_0_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5"/>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1" name="Google Shape;11;p25"/>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uk"/>
              <a:pPr marL="0" lvl="0" indent="0" algn="r" rtl="0">
                <a:spcBef>
                  <a:spcPts val="0"/>
                </a:spcBef>
                <a:spcAft>
                  <a:spcPts val="0"/>
                </a:spcAft>
                <a:buNone/>
              </a:pP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34"/>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6" name="Google Shape;46;p34"/>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norm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0"/>
              </a:spcBef>
              <a:spcAft>
                <a:spcPts val="0"/>
              </a:spcAft>
              <a:buSzPts val="1400"/>
              <a:buChar char="○"/>
              <a:defRPr/>
            </a:lvl2pPr>
            <a:lvl3pPr marL="1371600" lvl="2" indent="-317500" algn="ctr">
              <a:lnSpc>
                <a:spcPct val="115000"/>
              </a:lnSpc>
              <a:spcBef>
                <a:spcPts val="0"/>
              </a:spcBef>
              <a:spcAft>
                <a:spcPts val="0"/>
              </a:spcAft>
              <a:buSzPts val="1400"/>
              <a:buChar char="■"/>
              <a:defRPr/>
            </a:lvl3pPr>
            <a:lvl4pPr marL="1828800" lvl="3" indent="-317500" algn="ctr">
              <a:lnSpc>
                <a:spcPct val="115000"/>
              </a:lnSpc>
              <a:spcBef>
                <a:spcPts val="0"/>
              </a:spcBef>
              <a:spcAft>
                <a:spcPts val="0"/>
              </a:spcAft>
              <a:buSzPts val="1400"/>
              <a:buChar char="●"/>
              <a:defRPr/>
            </a:lvl4pPr>
            <a:lvl5pPr marL="2286000" lvl="4" indent="-317500" algn="ctr">
              <a:lnSpc>
                <a:spcPct val="115000"/>
              </a:lnSpc>
              <a:spcBef>
                <a:spcPts val="0"/>
              </a:spcBef>
              <a:spcAft>
                <a:spcPts val="0"/>
              </a:spcAft>
              <a:buSzPts val="1400"/>
              <a:buChar char="○"/>
              <a:defRPr/>
            </a:lvl5pPr>
            <a:lvl6pPr marL="2743200" lvl="5" indent="-317500" algn="ctr">
              <a:lnSpc>
                <a:spcPct val="115000"/>
              </a:lnSpc>
              <a:spcBef>
                <a:spcPts val="0"/>
              </a:spcBef>
              <a:spcAft>
                <a:spcPts val="0"/>
              </a:spcAft>
              <a:buSzPts val="1400"/>
              <a:buChar char="■"/>
              <a:defRPr/>
            </a:lvl6pPr>
            <a:lvl7pPr marL="3200400" lvl="6" indent="-317500" algn="ctr">
              <a:lnSpc>
                <a:spcPct val="115000"/>
              </a:lnSpc>
              <a:spcBef>
                <a:spcPts val="0"/>
              </a:spcBef>
              <a:spcAft>
                <a:spcPts val="0"/>
              </a:spcAft>
              <a:buSzPts val="1400"/>
              <a:buChar char="●"/>
              <a:defRPr/>
            </a:lvl7pPr>
            <a:lvl8pPr marL="3657600" lvl="7" indent="-317500" algn="ctr">
              <a:lnSpc>
                <a:spcPct val="115000"/>
              </a:lnSpc>
              <a:spcBef>
                <a:spcPts val="0"/>
              </a:spcBef>
              <a:spcAft>
                <a:spcPts val="0"/>
              </a:spcAft>
              <a:buSzPts val="1400"/>
              <a:buChar char="○"/>
              <a:defRPr/>
            </a:lvl8pPr>
            <a:lvl9pPr marL="4114800" lvl="8" indent="-317500" algn="ctr">
              <a:lnSpc>
                <a:spcPct val="115000"/>
              </a:lnSpc>
              <a:spcBef>
                <a:spcPts val="0"/>
              </a:spcBef>
              <a:spcAft>
                <a:spcPts val="0"/>
              </a:spcAft>
              <a:buSzPts val="1400"/>
              <a:buChar char="■"/>
              <a:defRPr/>
            </a:lvl9pPr>
          </a:lstStyle>
          <a:p>
            <a:endParaRPr/>
          </a:p>
        </p:txBody>
      </p:sp>
      <p:sp>
        <p:nvSpPr>
          <p:cNvPr id="47" name="Google Shape;47;p3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uk"/>
              <a:pPr marL="0" lvl="0" indent="0" algn="r" rtl="0">
                <a:spcBef>
                  <a:spcPts val="0"/>
                </a:spcBef>
                <a:spcAft>
                  <a:spcPts val="0"/>
                </a:spcAft>
                <a:buNone/>
              </a:pP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uk"/>
              <a:pPr marL="0" lvl="0" indent="0" algn="r" rtl="0">
                <a:spcBef>
                  <a:spcPts val="0"/>
                </a:spcBef>
                <a:spcAft>
                  <a:spcPts val="0"/>
                </a:spcAft>
                <a:buNone/>
              </a:p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3"/>
        <p:cNvGrpSpPr/>
        <p:nvPr/>
      </p:nvGrpSpPr>
      <p:grpSpPr>
        <a:xfrm>
          <a:off x="0" y="0"/>
          <a:ext cx="0" cy="0"/>
          <a:chOff x="0" y="0"/>
          <a:chExt cx="0" cy="0"/>
        </a:xfrm>
      </p:grpSpPr>
      <p:sp>
        <p:nvSpPr>
          <p:cNvPr id="14" name="Google Shape;14;p2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5" name="Google Shape;15;p26"/>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uk"/>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sp>
        <p:nvSpPr>
          <p:cNvPr id="18" name="Google Shape;18;p27"/>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19" name="Google Shape;19;p2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uk"/>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uk"/>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2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7" name="Google Shape;27;p2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uk"/>
              <a:pPr marL="0" lvl="0" indent="0" algn="r" rtl="0">
                <a:spcBef>
                  <a:spcPts val="0"/>
                </a:spcBef>
                <a:spcAft>
                  <a:spcPts val="0"/>
                </a:spcAft>
                <a:buNone/>
              </a:pP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rm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uk"/>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uk"/>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uk"/>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rmAutofit/>
          </a:bodyPr>
          <a:lstStyle>
            <a:lvl1pPr marL="457200" lvl="0" indent="-228600"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uk"/>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2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 name="Google Shape;7;p24"/>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8" name="Google Shape;8;p2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uk"/>
              <a:pPr marL="0" lvl="0" indent="0" algn="r" rtl="0">
                <a:spcBef>
                  <a:spcPts val="0"/>
                </a:spcBef>
                <a:spcAft>
                  <a:spcPts val="0"/>
                </a:spcAft>
                <a:buNone/>
              </a:pPr>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mailto:bill.gates@gmail.com"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s://github.com/" TargetMode="External"/><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31.jpeg"/></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31.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36.jpeg"/></Relationships>
</file>

<file path=ppt/slides/_rels/slide3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39.jpeg"/><Relationship Id="rId4" Type="http://schemas.openxmlformats.org/officeDocument/2006/relationships/image" Target="../media/image38.png"/></Relationships>
</file>

<file path=ppt/slides/_rels/slide3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34.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3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4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4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4.xml"/><Relationship Id="rId1" Type="http://schemas.openxmlformats.org/officeDocument/2006/relationships/slideLayout" Target="../slideLayouts/slideLayout2.xml"/><Relationship Id="rId5" Type="http://schemas.openxmlformats.org/officeDocument/2006/relationships/image" Target="../media/image58.png"/><Relationship Id="rId4" Type="http://schemas.openxmlformats.org/officeDocument/2006/relationships/image" Target="../media/image57.png"/></Relationships>
</file>

<file path=ppt/slides/_rels/slide4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4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4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4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9.xml"/><Relationship Id="rId1" Type="http://schemas.openxmlformats.org/officeDocument/2006/relationships/slideLayout" Target="../slideLayouts/slideLayout2.xml"/><Relationship Id="rId5" Type="http://schemas.openxmlformats.org/officeDocument/2006/relationships/image" Target="../media/image68.jpeg"/><Relationship Id="rId4" Type="http://schemas.openxmlformats.org/officeDocument/2006/relationships/image" Target="../media/image67.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5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5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git-scm.com/downloads"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6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image" Target="../media/image85.png"/></Relationships>
</file>

<file path=ppt/slides/_rels/slide6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image" Target="../media/image87.png"/></Relationships>
</file>

<file path=ppt/slides/_rels/slide6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66.xml"/><Relationship Id="rId1" Type="http://schemas.openxmlformats.org/officeDocument/2006/relationships/slideLayout" Target="../slideLayouts/slideLayout2.xml"/><Relationship Id="rId4" Type="http://schemas.openxmlformats.org/officeDocument/2006/relationships/image" Target="../media/image90.png"/></Relationships>
</file>

<file path=ppt/slides/_rels/slide67.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67.xml"/><Relationship Id="rId1" Type="http://schemas.openxmlformats.org/officeDocument/2006/relationships/slideLayout" Target="../slideLayouts/slideLayout2.xml"/><Relationship Id="rId4" Type="http://schemas.openxmlformats.org/officeDocument/2006/relationships/image" Target="../media/image92.png"/></Relationships>
</file>

<file path=ppt/slides/_rels/slide68.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68.xml"/><Relationship Id="rId1" Type="http://schemas.openxmlformats.org/officeDocument/2006/relationships/slideLayout" Target="../slideLayouts/slideLayout2.xml"/><Relationship Id="rId4" Type="http://schemas.openxmlformats.org/officeDocument/2006/relationships/image" Target="../media/image94.png"/></Relationships>
</file>

<file path=ppt/slides/_rels/slide69.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70.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hyperlink" Target="https://learngitbranching.js.org/" TargetMode="External"/><Relationship Id="rId2" Type="http://schemas.openxmlformats.org/officeDocument/2006/relationships/notesSlide" Target="../notesSlides/notesSlide71.xml"/><Relationship Id="rId1" Type="http://schemas.openxmlformats.org/officeDocument/2006/relationships/slideLayout" Target="../slideLayouts/slideLayout2.xml"/><Relationship Id="rId5" Type="http://schemas.openxmlformats.org/officeDocument/2006/relationships/hyperlink" Target="https://docs.github.com/en/get-started" TargetMode="External"/><Relationship Id="rId4" Type="http://schemas.openxmlformats.org/officeDocument/2006/relationships/hyperlink" Target="https://git-scm.com/book" TargetMode="Externa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hyperlink" Target="https://gitlab.com" TargetMode="External"/><Relationship Id="rId2" Type="http://schemas.openxmlformats.org/officeDocument/2006/relationships/notesSlide" Target="../notesSlides/notesSlide73.xml"/><Relationship Id="rId1" Type="http://schemas.openxmlformats.org/officeDocument/2006/relationships/slideLayout" Target="../slideLayouts/slideLayout2.xml"/><Relationship Id="rId4" Type="http://schemas.openxmlformats.org/officeDocument/2006/relationships/image" Target="../media/image97.jpeg"/></Relationships>
</file>

<file path=ppt/slides/_rels/slide74.xml.rels><?xml version="1.0" encoding="UTF-8" standalone="yes"?>
<Relationships xmlns="http://schemas.openxmlformats.org/package/2006/relationships"><Relationship Id="rId3" Type="http://schemas.openxmlformats.org/officeDocument/2006/relationships/hyperlink" Target="https://git-scm.com/book/en/v2/Git-Branching-Basic-Branching-and-Merging" TargetMode="External"/><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4" name="Google Shape;54;p1"/>
          <p:cNvPicPr preferRelativeResize="0"/>
          <p:nvPr/>
        </p:nvPicPr>
        <p:blipFill rotWithShape="1">
          <a:blip r:embed="rId3">
            <a:alphaModFix/>
          </a:blip>
          <a:srcRect/>
          <a:stretch/>
        </p:blipFill>
        <p:spPr>
          <a:xfrm>
            <a:off x="2015825" y="299550"/>
            <a:ext cx="4961675" cy="2591099"/>
          </a:xfrm>
          <a:prstGeom prst="rect">
            <a:avLst/>
          </a:prstGeom>
          <a:noFill/>
          <a:ln>
            <a:noFill/>
          </a:ln>
        </p:spPr>
      </p:pic>
      <p:sp>
        <p:nvSpPr>
          <p:cNvPr id="55" name="Google Shape;55;p1"/>
          <p:cNvSpPr txBox="1"/>
          <p:nvPr/>
        </p:nvSpPr>
        <p:spPr>
          <a:xfrm>
            <a:off x="2026225" y="2928500"/>
            <a:ext cx="4961700" cy="104641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uk" sz="1400" b="1" i="0" u="none" strike="noStrike" cap="none" dirty="0">
                <a:solidFill>
                  <a:srgbClr val="000000"/>
                </a:solidFill>
                <a:latin typeface="Source Code Pro"/>
                <a:ea typeface="Source Code Pro"/>
                <a:cs typeface="Source Code Pro"/>
                <a:sym typeface="Source Code Pro"/>
              </a:rPr>
              <a:t> Модуль 1 Урок </a:t>
            </a:r>
            <a:r>
              <a:rPr lang="uk" b="1" dirty="0">
                <a:latin typeface="Source Code Pro"/>
                <a:ea typeface="Source Code Pro"/>
                <a:cs typeface="Source Code Pro"/>
                <a:sym typeface="Source Code Pro"/>
              </a:rPr>
              <a:t>3</a:t>
            </a:r>
            <a:endParaRPr sz="1400" b="1" i="0" u="none" strike="noStrike" cap="none" dirty="0">
              <a:solidFill>
                <a:srgbClr val="000000"/>
              </a:solidFill>
              <a:latin typeface="Source Code Pro"/>
              <a:ea typeface="Source Code Pro"/>
              <a:cs typeface="Source Code Pro"/>
              <a:sym typeface="Source Code Pro"/>
            </a:endParaRPr>
          </a:p>
          <a:p>
            <a:pPr marL="0" marR="0" lvl="0" indent="0" algn="ctr" rtl="0">
              <a:lnSpc>
                <a:spcPct val="100000"/>
              </a:lnSpc>
              <a:spcBef>
                <a:spcPts val="0"/>
              </a:spcBef>
              <a:spcAft>
                <a:spcPts val="0"/>
              </a:spcAft>
              <a:buClr>
                <a:srgbClr val="000000"/>
              </a:buClr>
              <a:buSzPts val="1400"/>
              <a:buFont typeface="Arial"/>
              <a:buNone/>
            </a:pPr>
            <a:r>
              <a:rPr lang="uk" sz="1400" b="1" i="0" u="none" strike="noStrike" cap="none" dirty="0">
                <a:solidFill>
                  <a:srgbClr val="000000"/>
                </a:solidFill>
                <a:latin typeface="Source Code Pro"/>
                <a:ea typeface="Source Code Pro"/>
                <a:cs typeface="Source Code Pro"/>
                <a:sym typeface="Source Code Pro"/>
              </a:rPr>
              <a:t>Основи роботи з </a:t>
            </a:r>
            <a:r>
              <a:rPr lang="uk" sz="1400" b="1" i="0" u="none" strike="noStrike" cap="none" dirty="0" smtClean="0">
                <a:solidFill>
                  <a:srgbClr val="000000"/>
                </a:solidFill>
                <a:latin typeface="Source Code Pro"/>
                <a:ea typeface="Source Code Pro"/>
                <a:cs typeface="Source Code Pro"/>
                <a:sym typeface="Source Code Pro"/>
              </a:rPr>
              <a:t>GIT</a:t>
            </a:r>
            <a:endParaRPr lang="en-US" sz="1400" b="1" i="0" u="none" strike="noStrike" cap="none" dirty="0" smtClean="0">
              <a:solidFill>
                <a:srgbClr val="000000"/>
              </a:solidFill>
              <a:latin typeface="Source Code Pro"/>
              <a:ea typeface="Source Code Pro"/>
              <a:cs typeface="Source Code Pro"/>
              <a:sym typeface="Source Code Pro"/>
            </a:endParaRPr>
          </a:p>
          <a:p>
            <a:pPr marL="0" marR="0" lvl="0" indent="0" algn="ctr" rtl="0">
              <a:lnSpc>
                <a:spcPct val="100000"/>
              </a:lnSpc>
              <a:spcBef>
                <a:spcPts val="0"/>
              </a:spcBef>
              <a:spcAft>
                <a:spcPts val="0"/>
              </a:spcAft>
              <a:buClr>
                <a:srgbClr val="000000"/>
              </a:buClr>
              <a:buSzPts val="1400"/>
              <a:buFont typeface="Arial"/>
              <a:buNone/>
            </a:pPr>
            <a:endParaRPr lang="en-US" b="1" dirty="0" smtClean="0">
              <a:latin typeface="Source Code Pro"/>
              <a:ea typeface="Source Code Pro"/>
              <a:cs typeface="Source Code Pro"/>
              <a:sym typeface="Source Code Pro"/>
            </a:endParaRPr>
          </a:p>
          <a:p>
            <a:pPr marL="0" marR="0" lvl="0" indent="0" algn="ctr" rtl="0">
              <a:lnSpc>
                <a:spcPct val="100000"/>
              </a:lnSpc>
              <a:spcBef>
                <a:spcPts val="0"/>
              </a:spcBef>
              <a:spcAft>
                <a:spcPts val="0"/>
              </a:spcAft>
              <a:buClr>
                <a:srgbClr val="000000"/>
              </a:buClr>
              <a:buSzPts val="1400"/>
              <a:buFont typeface="Arial"/>
              <a:buNone/>
            </a:pPr>
            <a:r>
              <a:rPr lang="uk-UA" sz="1400" b="1" i="0" u="none" strike="noStrike" cap="none" dirty="0" smtClean="0">
                <a:solidFill>
                  <a:srgbClr val="FF0000"/>
                </a:solidFill>
                <a:latin typeface="Source Code Pro"/>
                <a:ea typeface="Source Code Pro"/>
                <a:cs typeface="Source Code Pro"/>
                <a:sym typeface="Source Code Pro"/>
              </a:rPr>
              <a:t>Героям Слава!</a:t>
            </a:r>
            <a:endParaRPr sz="1400" b="1" i="0" u="none" strike="noStrike" cap="none" dirty="0">
              <a:solidFill>
                <a:srgbClr val="FF0000"/>
              </a:solidFill>
              <a:latin typeface="Source Code Pro"/>
              <a:ea typeface="Source Code Pro"/>
              <a:cs typeface="Source Code Pro"/>
              <a:sym typeface="Source Code Pro"/>
            </a:endParaRPr>
          </a:p>
        </p:txBody>
      </p:sp>
      <p:sp>
        <p:nvSpPr>
          <p:cNvPr id="56" name="Google Shape;56;p1"/>
          <p:cNvSpPr txBox="1"/>
          <p:nvPr/>
        </p:nvSpPr>
        <p:spPr>
          <a:xfrm>
            <a:off x="3943350" y="4604900"/>
            <a:ext cx="1272900" cy="4002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uk" sz="1400" b="1" i="0" u="none" strike="noStrike" cap="none">
                <a:solidFill>
                  <a:srgbClr val="000000"/>
                </a:solidFill>
                <a:latin typeface="Source Code Pro"/>
                <a:ea typeface="Source Code Pro"/>
                <a:cs typeface="Source Code Pro"/>
                <a:sym typeface="Source Code Pro"/>
              </a:rPr>
              <a:t>2022</a:t>
            </a:r>
            <a:endParaRPr sz="1400" b="1" i="0" u="none" strike="noStrike" cap="none">
              <a:solidFill>
                <a:srgbClr val="000000"/>
              </a:solidFill>
              <a:latin typeface="Source Code Pro"/>
              <a:ea typeface="Source Code Pro"/>
              <a:cs typeface="Source Code Pro"/>
              <a:sym typeface="Source Code Pro"/>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g12787f17661_0_50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uk">
                <a:latin typeface="Roboto"/>
                <a:ea typeface="Roboto"/>
                <a:cs typeface="Roboto"/>
                <a:sym typeface="Roboto"/>
              </a:rPr>
              <a:t>Основи роботи з GIT</a:t>
            </a:r>
            <a:endParaRPr>
              <a:latin typeface="Roboto"/>
              <a:ea typeface="Roboto"/>
              <a:cs typeface="Roboto"/>
              <a:sym typeface="Roboto"/>
            </a:endParaRPr>
          </a:p>
        </p:txBody>
      </p:sp>
      <p:sp>
        <p:nvSpPr>
          <p:cNvPr id="119" name="Google Shape;119;g12787f17661_0_505"/>
          <p:cNvSpPr txBox="1"/>
          <p:nvPr/>
        </p:nvSpPr>
        <p:spPr>
          <a:xfrm>
            <a:off x="311700" y="1223550"/>
            <a:ext cx="8520600" cy="30591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uk" sz="1600" b="1">
                <a:solidFill>
                  <a:schemeClr val="dk1"/>
                </a:solidFill>
                <a:highlight>
                  <a:schemeClr val="lt1"/>
                </a:highlight>
                <a:latin typeface="Roboto"/>
                <a:ea typeface="Roboto"/>
                <a:cs typeface="Roboto"/>
                <a:sym typeface="Roboto"/>
              </a:rPr>
              <a:t>Початкове налаштування GIT</a:t>
            </a:r>
            <a:endParaRPr sz="1600" b="1">
              <a:solidFill>
                <a:schemeClr val="dk1"/>
              </a:solidFill>
              <a:highlight>
                <a:schemeClr val="lt1"/>
              </a:highlight>
              <a:latin typeface="Roboto"/>
              <a:ea typeface="Roboto"/>
              <a:cs typeface="Roboto"/>
              <a:sym typeface="Roboto"/>
            </a:endParaRPr>
          </a:p>
          <a:p>
            <a:pPr marL="0" lvl="0" indent="0" algn="l" rtl="0">
              <a:lnSpc>
                <a:spcPct val="115000"/>
              </a:lnSpc>
              <a:spcBef>
                <a:spcPts val="0"/>
              </a:spcBef>
              <a:spcAft>
                <a:spcPts val="0"/>
              </a:spcAft>
              <a:buNone/>
            </a:pPr>
            <a:endParaRPr sz="1200">
              <a:solidFill>
                <a:schemeClr val="dk1"/>
              </a:solidFill>
              <a:highlight>
                <a:schemeClr val="lt1"/>
              </a:highlight>
              <a:latin typeface="Roboto"/>
              <a:ea typeface="Roboto"/>
              <a:cs typeface="Roboto"/>
              <a:sym typeface="Roboto"/>
            </a:endParaRPr>
          </a:p>
          <a:p>
            <a:pPr marL="0" lvl="0" indent="0" algn="l" rtl="0">
              <a:lnSpc>
                <a:spcPct val="115000"/>
              </a:lnSpc>
              <a:spcBef>
                <a:spcPts val="0"/>
              </a:spcBef>
              <a:spcAft>
                <a:spcPts val="0"/>
              </a:spcAft>
              <a:buNone/>
            </a:pPr>
            <a:r>
              <a:rPr lang="uk" sz="1200">
                <a:solidFill>
                  <a:schemeClr val="dk1"/>
                </a:solidFill>
                <a:highlight>
                  <a:schemeClr val="lt1"/>
                </a:highlight>
                <a:latin typeface="Roboto"/>
                <a:ea typeface="Roboto"/>
                <a:cs typeface="Roboto"/>
                <a:sym typeface="Roboto"/>
              </a:rPr>
              <a:t>GIT має налаштування користувача, від якого йтиме робота. Це розумна і необхідна річ, оскільки коли створюється commit, GIT бере саме цю інформацію для поля Author. Щоб налаштувати ім'я користувача та пароль для всіх проектів, потрібно прописати такі команди:</a:t>
            </a:r>
            <a:endParaRPr sz="1200">
              <a:solidFill>
                <a:schemeClr val="dk1"/>
              </a:solidFill>
              <a:highlight>
                <a:schemeClr val="lt1"/>
              </a:highlight>
              <a:latin typeface="Roboto"/>
              <a:ea typeface="Roboto"/>
              <a:cs typeface="Roboto"/>
              <a:sym typeface="Roboto"/>
            </a:endParaRPr>
          </a:p>
          <a:p>
            <a:pPr marL="457200" lvl="0" indent="-304800" algn="l" rtl="0">
              <a:lnSpc>
                <a:spcPct val="115000"/>
              </a:lnSpc>
              <a:spcBef>
                <a:spcPts val="0"/>
              </a:spcBef>
              <a:spcAft>
                <a:spcPts val="0"/>
              </a:spcAft>
              <a:buClr>
                <a:schemeClr val="dk1"/>
              </a:buClr>
              <a:buSzPts val="1200"/>
              <a:buFont typeface="Roboto"/>
              <a:buChar char="●"/>
            </a:pPr>
            <a:r>
              <a:rPr lang="uk" sz="1200">
                <a:solidFill>
                  <a:schemeClr val="dk1"/>
                </a:solidFill>
                <a:highlight>
                  <a:schemeClr val="lt1"/>
                </a:highlight>
                <a:latin typeface="Roboto"/>
                <a:ea typeface="Roboto"/>
                <a:cs typeface="Roboto"/>
                <a:sym typeface="Roboto"/>
              </a:rPr>
              <a:t>Ім’я та прізвище користувача:</a:t>
            </a:r>
            <a:endParaRPr sz="1200">
              <a:solidFill>
                <a:schemeClr val="dk1"/>
              </a:solidFill>
              <a:highlight>
                <a:schemeClr val="lt1"/>
              </a:highlight>
              <a:latin typeface="Roboto"/>
              <a:ea typeface="Roboto"/>
              <a:cs typeface="Roboto"/>
              <a:sym typeface="Roboto"/>
            </a:endParaRPr>
          </a:p>
          <a:p>
            <a:pPr marL="457200" lvl="0" indent="0" algn="l" rtl="0">
              <a:lnSpc>
                <a:spcPct val="115000"/>
              </a:lnSpc>
              <a:spcBef>
                <a:spcPts val="0"/>
              </a:spcBef>
              <a:spcAft>
                <a:spcPts val="0"/>
              </a:spcAft>
              <a:buNone/>
            </a:pPr>
            <a:r>
              <a:rPr lang="uk" sz="1200" b="1">
                <a:solidFill>
                  <a:schemeClr val="dk1"/>
                </a:solidFill>
                <a:highlight>
                  <a:srgbClr val="FCE5CD"/>
                </a:highlight>
                <a:latin typeface="Roboto"/>
                <a:ea typeface="Roboto"/>
                <a:cs typeface="Roboto"/>
                <a:sym typeface="Roboto"/>
              </a:rPr>
              <a:t>git config --global user.name "Bill Gates"</a:t>
            </a:r>
            <a:endParaRPr sz="1200" b="1">
              <a:solidFill>
                <a:schemeClr val="dk1"/>
              </a:solidFill>
              <a:highlight>
                <a:srgbClr val="FCE5CD"/>
              </a:highlight>
              <a:latin typeface="Roboto"/>
              <a:ea typeface="Roboto"/>
              <a:cs typeface="Roboto"/>
              <a:sym typeface="Roboto"/>
            </a:endParaRPr>
          </a:p>
          <a:p>
            <a:pPr marL="0" lvl="0" indent="0" algn="l" rtl="0">
              <a:lnSpc>
                <a:spcPct val="115000"/>
              </a:lnSpc>
              <a:spcBef>
                <a:spcPts val="0"/>
              </a:spcBef>
              <a:spcAft>
                <a:spcPts val="0"/>
              </a:spcAft>
              <a:buNone/>
            </a:pPr>
            <a:endParaRPr sz="1200" b="1">
              <a:solidFill>
                <a:schemeClr val="dk1"/>
              </a:solidFill>
              <a:highlight>
                <a:srgbClr val="FFE599"/>
              </a:highlight>
              <a:latin typeface="Roboto"/>
              <a:ea typeface="Roboto"/>
              <a:cs typeface="Roboto"/>
              <a:sym typeface="Roboto"/>
            </a:endParaRPr>
          </a:p>
          <a:p>
            <a:pPr marL="457200" lvl="0" indent="0" algn="l" rtl="0">
              <a:lnSpc>
                <a:spcPct val="115000"/>
              </a:lnSpc>
              <a:spcBef>
                <a:spcPts val="0"/>
              </a:spcBef>
              <a:spcAft>
                <a:spcPts val="0"/>
              </a:spcAft>
              <a:buNone/>
            </a:pPr>
            <a:endParaRPr sz="1200" b="1">
              <a:solidFill>
                <a:schemeClr val="dk1"/>
              </a:solidFill>
              <a:highlight>
                <a:srgbClr val="FFE599"/>
              </a:highlight>
              <a:latin typeface="Roboto"/>
              <a:ea typeface="Roboto"/>
              <a:cs typeface="Roboto"/>
              <a:sym typeface="Roboto"/>
            </a:endParaRPr>
          </a:p>
          <a:p>
            <a:pPr marL="457200" lvl="0" indent="0" algn="l" rtl="0">
              <a:lnSpc>
                <a:spcPct val="115000"/>
              </a:lnSpc>
              <a:spcBef>
                <a:spcPts val="0"/>
              </a:spcBef>
              <a:spcAft>
                <a:spcPts val="0"/>
              </a:spcAft>
              <a:buNone/>
            </a:pPr>
            <a:endParaRPr sz="1200" b="1">
              <a:solidFill>
                <a:schemeClr val="dk1"/>
              </a:solidFill>
              <a:highlight>
                <a:srgbClr val="FFE599"/>
              </a:highlight>
              <a:latin typeface="Roboto"/>
              <a:ea typeface="Roboto"/>
              <a:cs typeface="Roboto"/>
              <a:sym typeface="Roboto"/>
            </a:endParaRPr>
          </a:p>
          <a:p>
            <a:pPr marL="457200" lvl="0" indent="-304800" algn="l" rtl="0">
              <a:lnSpc>
                <a:spcPct val="115000"/>
              </a:lnSpc>
              <a:spcBef>
                <a:spcPts val="2200"/>
              </a:spcBef>
              <a:spcAft>
                <a:spcPts val="0"/>
              </a:spcAft>
              <a:buClr>
                <a:schemeClr val="dk1"/>
              </a:buClr>
              <a:buSzPts val="1200"/>
              <a:buFont typeface="Roboto"/>
              <a:buChar char="●"/>
            </a:pPr>
            <a:r>
              <a:rPr lang="uk" sz="1200">
                <a:solidFill>
                  <a:schemeClr val="dk1"/>
                </a:solidFill>
                <a:highlight>
                  <a:schemeClr val="lt1"/>
                </a:highlight>
                <a:latin typeface="Roboto"/>
                <a:ea typeface="Roboto"/>
                <a:cs typeface="Roboto"/>
                <a:sym typeface="Roboto"/>
              </a:rPr>
              <a:t>Поштова скринька користувача:</a:t>
            </a:r>
            <a:endParaRPr sz="1200">
              <a:solidFill>
                <a:schemeClr val="dk1"/>
              </a:solidFill>
              <a:highlight>
                <a:srgbClr val="FFE599"/>
              </a:highlight>
              <a:latin typeface="Roboto"/>
              <a:ea typeface="Roboto"/>
              <a:cs typeface="Roboto"/>
              <a:sym typeface="Roboto"/>
            </a:endParaRPr>
          </a:p>
          <a:p>
            <a:pPr marL="457200" lvl="0" indent="0" algn="l" rtl="0">
              <a:lnSpc>
                <a:spcPct val="115000"/>
              </a:lnSpc>
              <a:spcBef>
                <a:spcPts val="0"/>
              </a:spcBef>
              <a:spcAft>
                <a:spcPts val="0"/>
              </a:spcAft>
              <a:buNone/>
            </a:pPr>
            <a:r>
              <a:rPr lang="uk" sz="1200" b="1">
                <a:solidFill>
                  <a:schemeClr val="dk1"/>
                </a:solidFill>
                <a:highlight>
                  <a:srgbClr val="FCE5CD"/>
                </a:highlight>
                <a:latin typeface="Roboto"/>
                <a:ea typeface="Roboto"/>
                <a:cs typeface="Roboto"/>
                <a:sym typeface="Roboto"/>
              </a:rPr>
              <a:t>git config --global user.email </a:t>
            </a:r>
            <a:r>
              <a:rPr lang="uk" sz="1200" b="1" u="sng">
                <a:solidFill>
                  <a:schemeClr val="accent5"/>
                </a:solidFill>
                <a:highlight>
                  <a:srgbClr val="FCE5CD"/>
                </a:highlight>
                <a:latin typeface="Roboto"/>
                <a:ea typeface="Roboto"/>
                <a:cs typeface="Roboto"/>
                <a:sym typeface="Roboto"/>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bill.gates@gmail.com</a:t>
            </a:r>
            <a:endParaRPr sz="1200">
              <a:solidFill>
                <a:schemeClr val="dk1"/>
              </a:solidFill>
              <a:highlight>
                <a:srgbClr val="FCE5CD"/>
              </a:highlight>
              <a:latin typeface="Roboto"/>
              <a:ea typeface="Roboto"/>
              <a:cs typeface="Roboto"/>
              <a:sym typeface="Roboto"/>
            </a:endParaRPr>
          </a:p>
        </p:txBody>
      </p:sp>
      <p:pic>
        <p:nvPicPr>
          <p:cNvPr id="120" name="Google Shape;120;g12787f17661_0_505"/>
          <p:cNvPicPr preferRelativeResize="0"/>
          <p:nvPr/>
        </p:nvPicPr>
        <p:blipFill>
          <a:blip r:embed="rId4">
            <a:alphaModFix/>
          </a:blip>
          <a:stretch>
            <a:fillRect/>
          </a:stretch>
        </p:blipFill>
        <p:spPr>
          <a:xfrm>
            <a:off x="3011075" y="2961604"/>
            <a:ext cx="4824675" cy="737571"/>
          </a:xfrm>
          <a:prstGeom prst="rect">
            <a:avLst/>
          </a:prstGeom>
          <a:noFill/>
          <a:ln>
            <a:noFill/>
          </a:ln>
        </p:spPr>
      </p:pic>
      <p:pic>
        <p:nvPicPr>
          <p:cNvPr id="121" name="Google Shape;121;g12787f17661_0_505"/>
          <p:cNvPicPr preferRelativeResize="0"/>
          <p:nvPr/>
        </p:nvPicPr>
        <p:blipFill>
          <a:blip r:embed="rId5">
            <a:alphaModFix/>
          </a:blip>
          <a:stretch>
            <a:fillRect/>
          </a:stretch>
        </p:blipFill>
        <p:spPr>
          <a:xfrm>
            <a:off x="3011075" y="4282650"/>
            <a:ext cx="4508947" cy="8001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g1229ddb1c7f_0_3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uk">
                <a:latin typeface="Roboto"/>
                <a:ea typeface="Roboto"/>
                <a:cs typeface="Roboto"/>
                <a:sym typeface="Roboto"/>
              </a:rPr>
              <a:t>Основи роботи з GIT</a:t>
            </a:r>
            <a:endParaRPr>
              <a:latin typeface="Roboto"/>
              <a:ea typeface="Roboto"/>
              <a:cs typeface="Roboto"/>
              <a:sym typeface="Roboto"/>
            </a:endParaRPr>
          </a:p>
        </p:txBody>
      </p:sp>
      <p:sp>
        <p:nvSpPr>
          <p:cNvPr id="127" name="Google Shape;127;g1229ddb1c7f_0_38"/>
          <p:cNvSpPr txBox="1"/>
          <p:nvPr/>
        </p:nvSpPr>
        <p:spPr>
          <a:xfrm>
            <a:off x="311700" y="1223550"/>
            <a:ext cx="8520600" cy="10773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a:buNone/>
            </a:pPr>
            <a:r>
              <a:rPr lang="uk" sz="1600" b="1">
                <a:solidFill>
                  <a:schemeClr val="dk1"/>
                </a:solidFill>
                <a:highlight>
                  <a:schemeClr val="lt1"/>
                </a:highlight>
                <a:latin typeface="Roboto"/>
                <a:ea typeface="Roboto"/>
                <a:cs typeface="Roboto"/>
                <a:sym typeface="Roboto"/>
              </a:rPr>
              <a:t>Початкове налаштування GIT</a:t>
            </a:r>
            <a:endParaRPr sz="1600" b="1">
              <a:solidFill>
                <a:schemeClr val="dk1"/>
              </a:solidFill>
              <a:highlight>
                <a:schemeClr val="lt1"/>
              </a:highlight>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endParaRPr sz="1200">
              <a:solidFill>
                <a:schemeClr val="dk1"/>
              </a:solidFill>
              <a:highlight>
                <a:schemeClr val="lt1"/>
              </a:highlight>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uk" sz="1200">
                <a:solidFill>
                  <a:schemeClr val="dk1"/>
                </a:solidFill>
                <a:highlight>
                  <a:schemeClr val="lt1"/>
                </a:highlight>
                <a:latin typeface="Roboto"/>
                <a:ea typeface="Roboto"/>
                <a:cs typeface="Roboto"/>
                <a:sym typeface="Roboto"/>
              </a:rPr>
              <a:t>Щоб перевірити інформацію про створеного користувача GIT треба ввести команду:</a:t>
            </a:r>
            <a:endParaRPr sz="1200">
              <a:solidFill>
                <a:schemeClr val="dk1"/>
              </a:solidFill>
              <a:highlight>
                <a:schemeClr val="lt1"/>
              </a:highlight>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uk" sz="1200" b="1">
                <a:solidFill>
                  <a:schemeClr val="dk1"/>
                </a:solidFill>
                <a:highlight>
                  <a:srgbClr val="FCE5CD"/>
                </a:highlight>
                <a:latin typeface="Roboto"/>
                <a:ea typeface="Roboto"/>
                <a:cs typeface="Roboto"/>
                <a:sym typeface="Roboto"/>
              </a:rPr>
              <a:t>git config --list --global</a:t>
            </a:r>
            <a:endParaRPr sz="1200">
              <a:solidFill>
                <a:schemeClr val="dk1"/>
              </a:solidFill>
              <a:highlight>
                <a:srgbClr val="FCE5CD"/>
              </a:highlight>
              <a:latin typeface="Roboto"/>
              <a:ea typeface="Roboto"/>
              <a:cs typeface="Roboto"/>
              <a:sym typeface="Roboto"/>
            </a:endParaRPr>
          </a:p>
        </p:txBody>
      </p:sp>
      <p:pic>
        <p:nvPicPr>
          <p:cNvPr id="128" name="Google Shape;128;g1229ddb1c7f_0_38"/>
          <p:cNvPicPr preferRelativeResize="0"/>
          <p:nvPr/>
        </p:nvPicPr>
        <p:blipFill>
          <a:blip r:embed="rId3">
            <a:alphaModFix/>
          </a:blip>
          <a:stretch>
            <a:fillRect/>
          </a:stretch>
        </p:blipFill>
        <p:spPr>
          <a:xfrm>
            <a:off x="1505725" y="2300850"/>
            <a:ext cx="5089024" cy="976468"/>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g127ec7da91e_0_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uk">
                <a:latin typeface="Roboto"/>
                <a:ea typeface="Roboto"/>
                <a:cs typeface="Roboto"/>
                <a:sym typeface="Roboto"/>
              </a:rPr>
              <a:t>Основи роботи з GIT</a:t>
            </a:r>
            <a:endParaRPr>
              <a:latin typeface="Roboto"/>
              <a:ea typeface="Roboto"/>
              <a:cs typeface="Roboto"/>
              <a:sym typeface="Roboto"/>
            </a:endParaRPr>
          </a:p>
        </p:txBody>
      </p:sp>
      <p:sp>
        <p:nvSpPr>
          <p:cNvPr id="134" name="Google Shape;134;g127ec7da91e_0_0"/>
          <p:cNvSpPr txBox="1"/>
          <p:nvPr/>
        </p:nvSpPr>
        <p:spPr>
          <a:xfrm>
            <a:off x="311700" y="1223550"/>
            <a:ext cx="8520600" cy="35424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a:buNone/>
            </a:pPr>
            <a:r>
              <a:rPr lang="uk" sz="1600" b="1">
                <a:solidFill>
                  <a:schemeClr val="dk1"/>
                </a:solidFill>
                <a:highlight>
                  <a:schemeClr val="lt1"/>
                </a:highlight>
                <a:latin typeface="Roboto"/>
                <a:ea typeface="Roboto"/>
                <a:cs typeface="Roboto"/>
                <a:sym typeface="Roboto"/>
              </a:rPr>
              <a:t>Початкове налаштування GIT</a:t>
            </a:r>
            <a:endParaRPr sz="1600" b="1">
              <a:solidFill>
                <a:schemeClr val="dk1"/>
              </a:solidFill>
              <a:highlight>
                <a:schemeClr val="lt1"/>
              </a:highlight>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endParaRPr sz="1200">
              <a:solidFill>
                <a:schemeClr val="dk1"/>
              </a:solidFill>
              <a:highlight>
                <a:schemeClr val="lt1"/>
              </a:highlight>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uk" sz="1200" b="1">
                <a:solidFill>
                  <a:schemeClr val="dk1"/>
                </a:solidFill>
                <a:highlight>
                  <a:schemeClr val="lt1"/>
                </a:highlight>
                <a:latin typeface="Roboto"/>
                <a:ea typeface="Roboto"/>
                <a:cs typeface="Roboto"/>
                <a:sym typeface="Roboto"/>
              </a:rPr>
              <a:t>git alias</a:t>
            </a:r>
            <a:r>
              <a:rPr lang="uk" sz="1200">
                <a:solidFill>
                  <a:schemeClr val="dk1"/>
                </a:solidFill>
                <a:highlight>
                  <a:schemeClr val="lt1"/>
                </a:highlight>
                <a:latin typeface="Roboto"/>
                <a:ea typeface="Roboto"/>
                <a:cs typeface="Roboto"/>
                <a:sym typeface="Roboto"/>
              </a:rPr>
              <a:t> – команди не існує. Псевдоніми створюються за допомогою команди git config та файлів конфігурації Git.</a:t>
            </a:r>
            <a:endParaRPr sz="1200" b="1">
              <a:solidFill>
                <a:schemeClr val="dk1"/>
              </a:solidFill>
              <a:highlight>
                <a:schemeClr val="lt1"/>
              </a:highlight>
              <a:latin typeface="Roboto"/>
              <a:ea typeface="Roboto"/>
              <a:cs typeface="Roboto"/>
              <a:sym typeface="Roboto"/>
            </a:endParaRPr>
          </a:p>
          <a:p>
            <a:pPr marL="457200" lvl="0" indent="0" algn="l" rtl="0">
              <a:lnSpc>
                <a:spcPct val="115000"/>
              </a:lnSpc>
              <a:spcBef>
                <a:spcPts val="0"/>
              </a:spcBef>
              <a:spcAft>
                <a:spcPts val="0"/>
              </a:spcAft>
              <a:buClr>
                <a:schemeClr val="dk1"/>
              </a:buClr>
              <a:buSzPts val="1200"/>
              <a:buFont typeface="Arial"/>
              <a:buNone/>
            </a:pPr>
            <a:r>
              <a:rPr lang="uk" sz="1200">
                <a:solidFill>
                  <a:srgbClr val="0000FF"/>
                </a:solidFill>
                <a:highlight>
                  <a:schemeClr val="lt1"/>
                </a:highlight>
                <a:latin typeface="Roboto"/>
                <a:ea typeface="Roboto"/>
                <a:cs typeface="Roboto"/>
                <a:sym typeface="Roboto"/>
              </a:rPr>
              <a:t>$ git config --global alias.br branch</a:t>
            </a:r>
            <a:endParaRPr sz="1200">
              <a:solidFill>
                <a:srgbClr val="0000FF"/>
              </a:solidFill>
              <a:highlight>
                <a:schemeClr val="lt1"/>
              </a:highlight>
              <a:latin typeface="Roboto"/>
              <a:ea typeface="Roboto"/>
              <a:cs typeface="Roboto"/>
              <a:sym typeface="Roboto"/>
            </a:endParaRPr>
          </a:p>
          <a:p>
            <a:pPr marL="457200" lvl="0" indent="0" algn="l" rtl="0">
              <a:lnSpc>
                <a:spcPct val="115000"/>
              </a:lnSpc>
              <a:spcBef>
                <a:spcPts val="0"/>
              </a:spcBef>
              <a:spcAft>
                <a:spcPts val="0"/>
              </a:spcAft>
              <a:buClr>
                <a:schemeClr val="dk1"/>
              </a:buClr>
              <a:buSzPts val="1200"/>
              <a:buFont typeface="Arial"/>
              <a:buNone/>
            </a:pPr>
            <a:r>
              <a:rPr lang="uk" sz="1200">
                <a:solidFill>
                  <a:srgbClr val="0000FF"/>
                </a:solidFill>
                <a:highlight>
                  <a:schemeClr val="lt1"/>
                </a:highlight>
                <a:latin typeface="Roboto"/>
                <a:ea typeface="Roboto"/>
                <a:cs typeface="Roboto"/>
                <a:sym typeface="Roboto"/>
              </a:rPr>
              <a:t>$ git config --global alias.ci commit</a:t>
            </a:r>
            <a:endParaRPr sz="1200">
              <a:solidFill>
                <a:srgbClr val="0000FF"/>
              </a:solidFill>
              <a:highlight>
                <a:schemeClr val="lt1"/>
              </a:highlight>
              <a:latin typeface="Roboto"/>
              <a:ea typeface="Roboto"/>
              <a:cs typeface="Roboto"/>
              <a:sym typeface="Roboto"/>
            </a:endParaRPr>
          </a:p>
          <a:p>
            <a:pPr marL="457200" lvl="0" indent="0" algn="l" rtl="0">
              <a:lnSpc>
                <a:spcPct val="115000"/>
              </a:lnSpc>
              <a:spcBef>
                <a:spcPts val="0"/>
              </a:spcBef>
              <a:spcAft>
                <a:spcPts val="0"/>
              </a:spcAft>
              <a:buClr>
                <a:schemeClr val="dk1"/>
              </a:buClr>
              <a:buSzPts val="1200"/>
              <a:buFont typeface="Arial"/>
              <a:buNone/>
            </a:pPr>
            <a:r>
              <a:rPr lang="uk" sz="1200">
                <a:solidFill>
                  <a:srgbClr val="0000FF"/>
                </a:solidFill>
                <a:highlight>
                  <a:schemeClr val="lt1"/>
                </a:highlight>
                <a:latin typeface="Roboto"/>
                <a:ea typeface="Roboto"/>
                <a:cs typeface="Roboto"/>
                <a:sym typeface="Roboto"/>
              </a:rPr>
              <a:t>$ git config --global alias.st status</a:t>
            </a:r>
            <a:endParaRPr sz="1200">
              <a:solidFill>
                <a:srgbClr val="0000FF"/>
              </a:solidFill>
              <a:highlight>
                <a:schemeClr val="lt1"/>
              </a:highlight>
              <a:latin typeface="Roboto"/>
              <a:ea typeface="Roboto"/>
              <a:cs typeface="Roboto"/>
              <a:sym typeface="Roboto"/>
            </a:endParaRPr>
          </a:p>
          <a:p>
            <a:pPr marL="0" lvl="0" indent="0" algn="l" rtl="0">
              <a:lnSpc>
                <a:spcPct val="115000"/>
              </a:lnSpc>
              <a:spcBef>
                <a:spcPts val="1000"/>
              </a:spcBef>
              <a:spcAft>
                <a:spcPts val="0"/>
              </a:spcAft>
              <a:buClr>
                <a:schemeClr val="dk1"/>
              </a:buClr>
              <a:buSzPts val="1200"/>
              <a:buFont typeface="Arial"/>
              <a:buNone/>
            </a:pPr>
            <a:r>
              <a:rPr lang="uk" sz="1200">
                <a:solidFill>
                  <a:schemeClr val="dk1"/>
                </a:solidFill>
                <a:highlight>
                  <a:schemeClr val="lt1"/>
                </a:highlight>
                <a:latin typeface="Roboto"/>
                <a:ea typeface="Roboto"/>
                <a:cs typeface="Roboto"/>
                <a:sym typeface="Roboto"/>
              </a:rPr>
              <a:t>Наведений приклад демонструє створення глобальних ярликів для основних команд Git. Створення псевдонімів не змінює вихідні команди</a:t>
            </a:r>
            <a:endParaRPr sz="1200">
              <a:solidFill>
                <a:schemeClr val="dk1"/>
              </a:solidFill>
              <a:highlight>
                <a:schemeClr val="lt1"/>
              </a:highlight>
              <a:latin typeface="Roboto"/>
              <a:ea typeface="Roboto"/>
              <a:cs typeface="Roboto"/>
              <a:sym typeface="Roboto"/>
            </a:endParaRPr>
          </a:p>
          <a:p>
            <a:pPr marL="457200" lvl="0" indent="0" algn="l" rtl="0">
              <a:lnSpc>
                <a:spcPct val="115000"/>
              </a:lnSpc>
              <a:spcBef>
                <a:spcPts val="0"/>
              </a:spcBef>
              <a:spcAft>
                <a:spcPts val="0"/>
              </a:spcAft>
              <a:buClr>
                <a:schemeClr val="dk1"/>
              </a:buClr>
              <a:buSzPts val="1200"/>
              <a:buFont typeface="Arial"/>
              <a:buNone/>
            </a:pPr>
            <a:r>
              <a:rPr lang="uk" sz="1200">
                <a:solidFill>
                  <a:srgbClr val="0000FF"/>
                </a:solidFill>
                <a:highlight>
                  <a:schemeClr val="lt1"/>
                </a:highlight>
                <a:latin typeface="Roboto"/>
                <a:ea typeface="Roboto"/>
                <a:cs typeface="Roboto"/>
                <a:sym typeface="Roboto"/>
              </a:rPr>
              <a:t>[alias]</a:t>
            </a:r>
            <a:endParaRPr sz="1200">
              <a:solidFill>
                <a:srgbClr val="0000FF"/>
              </a:solidFill>
              <a:highlight>
                <a:schemeClr val="lt1"/>
              </a:highlight>
              <a:latin typeface="Roboto"/>
              <a:ea typeface="Roboto"/>
              <a:cs typeface="Roboto"/>
              <a:sym typeface="Roboto"/>
            </a:endParaRPr>
          </a:p>
          <a:p>
            <a:pPr marL="457200" lvl="0" indent="0" algn="l" rtl="0">
              <a:lnSpc>
                <a:spcPct val="115000"/>
              </a:lnSpc>
              <a:spcBef>
                <a:spcPts val="0"/>
              </a:spcBef>
              <a:spcAft>
                <a:spcPts val="0"/>
              </a:spcAft>
              <a:buClr>
                <a:schemeClr val="dk1"/>
              </a:buClr>
              <a:buSzPts val="1200"/>
              <a:buFont typeface="Arial"/>
              <a:buNone/>
            </a:pPr>
            <a:r>
              <a:rPr lang="uk" sz="1200">
                <a:solidFill>
                  <a:srgbClr val="0000FF"/>
                </a:solidFill>
                <a:highlight>
                  <a:schemeClr val="lt1"/>
                </a:highlight>
                <a:latin typeface="Roboto"/>
                <a:ea typeface="Roboto"/>
                <a:cs typeface="Roboto"/>
                <a:sym typeface="Roboto"/>
              </a:rPr>
              <a:t>            br = branch</a:t>
            </a:r>
            <a:endParaRPr sz="1200">
              <a:solidFill>
                <a:srgbClr val="0000FF"/>
              </a:solidFill>
              <a:highlight>
                <a:schemeClr val="lt1"/>
              </a:highlight>
              <a:latin typeface="Roboto"/>
              <a:ea typeface="Roboto"/>
              <a:cs typeface="Roboto"/>
              <a:sym typeface="Roboto"/>
            </a:endParaRPr>
          </a:p>
          <a:p>
            <a:pPr marL="457200" lvl="0" indent="0" algn="l" rtl="0">
              <a:lnSpc>
                <a:spcPct val="115000"/>
              </a:lnSpc>
              <a:spcBef>
                <a:spcPts val="0"/>
              </a:spcBef>
              <a:spcAft>
                <a:spcPts val="0"/>
              </a:spcAft>
              <a:buClr>
                <a:schemeClr val="dk1"/>
              </a:buClr>
              <a:buSzPts val="1200"/>
              <a:buFont typeface="Arial"/>
              <a:buNone/>
            </a:pPr>
            <a:r>
              <a:rPr lang="uk" sz="1200">
                <a:solidFill>
                  <a:srgbClr val="0000FF"/>
                </a:solidFill>
                <a:highlight>
                  <a:schemeClr val="lt1"/>
                </a:highlight>
                <a:latin typeface="Roboto"/>
                <a:ea typeface="Roboto"/>
                <a:cs typeface="Roboto"/>
                <a:sym typeface="Roboto"/>
              </a:rPr>
              <a:t>            ci = commit</a:t>
            </a:r>
            <a:endParaRPr sz="1200">
              <a:solidFill>
                <a:srgbClr val="0000FF"/>
              </a:solidFill>
              <a:highlight>
                <a:schemeClr val="lt1"/>
              </a:highlight>
              <a:latin typeface="Roboto"/>
              <a:ea typeface="Roboto"/>
              <a:cs typeface="Roboto"/>
              <a:sym typeface="Roboto"/>
            </a:endParaRPr>
          </a:p>
          <a:p>
            <a:pPr marL="457200" lvl="0" indent="0" algn="l" rtl="0">
              <a:lnSpc>
                <a:spcPct val="115000"/>
              </a:lnSpc>
              <a:spcBef>
                <a:spcPts val="0"/>
              </a:spcBef>
              <a:spcAft>
                <a:spcPts val="0"/>
              </a:spcAft>
              <a:buClr>
                <a:schemeClr val="dk1"/>
              </a:buClr>
              <a:buSzPts val="1200"/>
              <a:buFont typeface="Arial"/>
              <a:buNone/>
            </a:pPr>
            <a:r>
              <a:rPr lang="uk" sz="1200">
                <a:solidFill>
                  <a:srgbClr val="0000FF"/>
                </a:solidFill>
                <a:highlight>
                  <a:schemeClr val="lt1"/>
                </a:highlight>
                <a:latin typeface="Roboto"/>
                <a:ea typeface="Roboto"/>
                <a:cs typeface="Roboto"/>
                <a:sym typeface="Roboto"/>
              </a:rPr>
              <a:t>            st = status</a:t>
            </a:r>
            <a:endParaRPr sz="1200">
              <a:solidFill>
                <a:srgbClr val="0000FF"/>
              </a:solidFill>
              <a:highlight>
                <a:schemeClr val="lt1"/>
              </a:highlight>
              <a:latin typeface="Roboto"/>
              <a:ea typeface="Roboto"/>
              <a:cs typeface="Roboto"/>
              <a:sym typeface="Roboto"/>
            </a:endParaRPr>
          </a:p>
          <a:p>
            <a:pPr marL="0" lvl="0" indent="0" algn="l" rtl="0">
              <a:lnSpc>
                <a:spcPct val="115000"/>
              </a:lnSpc>
              <a:spcBef>
                <a:spcPts val="0"/>
              </a:spcBef>
              <a:spcAft>
                <a:spcPts val="1000"/>
              </a:spcAft>
              <a:buClr>
                <a:schemeClr val="dk1"/>
              </a:buClr>
              <a:buSzPts val="1200"/>
              <a:buFont typeface="Arial"/>
              <a:buNone/>
            </a:pPr>
            <a:r>
              <a:rPr lang="uk" sz="1200">
                <a:solidFill>
                  <a:schemeClr val="dk1"/>
                </a:solidFill>
                <a:highlight>
                  <a:schemeClr val="lt1"/>
                </a:highlight>
                <a:latin typeface="Roboto"/>
                <a:ea typeface="Roboto"/>
                <a:cs typeface="Roboto"/>
                <a:sym typeface="Roboto"/>
              </a:rPr>
              <a:t>Псевдоніми використовуються для створення коротких команд, які пов'язуються з довгими командами. Завдяки псевдонімам робочі процеси стають ефективнішими, оскільки для виклику команд потрібно натискати менше клавіш.</a:t>
            </a:r>
            <a:endParaRPr sz="1200" b="1">
              <a:solidFill>
                <a:schemeClr val="dk1"/>
              </a:solidFill>
              <a:highlight>
                <a:srgbClr val="FCE5CD"/>
              </a:highlight>
              <a:latin typeface="Roboto"/>
              <a:ea typeface="Roboto"/>
              <a:cs typeface="Roboto"/>
              <a:sym typeface="Roboto"/>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g1229ddb1c7f_0_5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uk">
                <a:latin typeface="Roboto"/>
                <a:ea typeface="Roboto"/>
                <a:cs typeface="Roboto"/>
                <a:sym typeface="Roboto"/>
              </a:rPr>
              <a:t>Основи роботи з GIT</a:t>
            </a:r>
            <a:endParaRPr>
              <a:latin typeface="Roboto"/>
              <a:ea typeface="Roboto"/>
              <a:cs typeface="Roboto"/>
              <a:sym typeface="Roboto"/>
            </a:endParaRPr>
          </a:p>
        </p:txBody>
      </p:sp>
      <p:sp>
        <p:nvSpPr>
          <p:cNvPr id="140" name="Google Shape;140;g1229ddb1c7f_0_54"/>
          <p:cNvSpPr txBox="1"/>
          <p:nvPr/>
        </p:nvSpPr>
        <p:spPr>
          <a:xfrm>
            <a:off x="311700" y="1223550"/>
            <a:ext cx="8520600" cy="1147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uk" sz="1600" b="1">
                <a:solidFill>
                  <a:schemeClr val="dk1"/>
                </a:solidFill>
                <a:highlight>
                  <a:schemeClr val="lt1"/>
                </a:highlight>
                <a:latin typeface="Roboto"/>
                <a:ea typeface="Roboto"/>
                <a:cs typeface="Roboto"/>
                <a:sym typeface="Roboto"/>
              </a:rPr>
              <a:t>Робота в локальному репозиторії</a:t>
            </a:r>
            <a:endParaRPr sz="1600">
              <a:solidFill>
                <a:schemeClr val="dk1"/>
              </a:solidFill>
              <a:highlight>
                <a:schemeClr val="lt1"/>
              </a:highlight>
              <a:latin typeface="Roboto"/>
              <a:ea typeface="Roboto"/>
              <a:cs typeface="Roboto"/>
              <a:sym typeface="Roboto"/>
            </a:endParaRPr>
          </a:p>
          <a:p>
            <a:pPr marL="457200" lvl="0" indent="-304800" algn="l" rtl="0">
              <a:lnSpc>
                <a:spcPct val="115000"/>
              </a:lnSpc>
              <a:spcBef>
                <a:spcPts val="2200"/>
              </a:spcBef>
              <a:spcAft>
                <a:spcPts val="0"/>
              </a:spcAft>
              <a:buClr>
                <a:schemeClr val="dk1"/>
              </a:buClr>
              <a:buSzPts val="1200"/>
              <a:buFont typeface="Roboto"/>
              <a:buAutoNum type="arabicPeriod"/>
            </a:pPr>
            <a:r>
              <a:rPr lang="uk" sz="1200">
                <a:solidFill>
                  <a:schemeClr val="dk1"/>
                </a:solidFill>
              </a:rPr>
              <a:t>Щоб створити локальний репозиторій, для початківців рекомендуємо створити на локальному комп’ютері папку MyProject у зручному місці:</a:t>
            </a:r>
            <a:endParaRPr sz="1200">
              <a:solidFill>
                <a:schemeClr val="dk1"/>
              </a:solidFill>
              <a:highlight>
                <a:schemeClr val="lt1"/>
              </a:highlight>
              <a:latin typeface="Roboto"/>
              <a:ea typeface="Roboto"/>
              <a:cs typeface="Roboto"/>
              <a:sym typeface="Roboto"/>
            </a:endParaRPr>
          </a:p>
        </p:txBody>
      </p:sp>
      <p:pic>
        <p:nvPicPr>
          <p:cNvPr id="141" name="Google Shape;141;g1229ddb1c7f_0_54"/>
          <p:cNvPicPr preferRelativeResize="0"/>
          <p:nvPr/>
        </p:nvPicPr>
        <p:blipFill>
          <a:blip r:embed="rId3">
            <a:alphaModFix/>
          </a:blip>
          <a:stretch>
            <a:fillRect/>
          </a:stretch>
        </p:blipFill>
        <p:spPr>
          <a:xfrm>
            <a:off x="2761785" y="2370750"/>
            <a:ext cx="2953675" cy="26022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g1229ddb1c7f_0_6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uk">
                <a:latin typeface="Roboto"/>
                <a:ea typeface="Roboto"/>
                <a:cs typeface="Roboto"/>
                <a:sym typeface="Roboto"/>
              </a:rPr>
              <a:t>Основи роботи з GIT</a:t>
            </a:r>
            <a:endParaRPr>
              <a:latin typeface="Roboto"/>
              <a:ea typeface="Roboto"/>
              <a:cs typeface="Roboto"/>
              <a:sym typeface="Roboto"/>
            </a:endParaRPr>
          </a:p>
        </p:txBody>
      </p:sp>
      <p:sp>
        <p:nvSpPr>
          <p:cNvPr id="147" name="Google Shape;147;g1229ddb1c7f_0_61"/>
          <p:cNvSpPr txBox="1"/>
          <p:nvPr/>
        </p:nvSpPr>
        <p:spPr>
          <a:xfrm>
            <a:off x="311700" y="1223550"/>
            <a:ext cx="8520600" cy="13596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uk" sz="1600" b="1">
                <a:solidFill>
                  <a:schemeClr val="dk1"/>
                </a:solidFill>
                <a:highlight>
                  <a:schemeClr val="lt1"/>
                </a:highlight>
                <a:latin typeface="Roboto"/>
                <a:ea typeface="Roboto"/>
                <a:cs typeface="Roboto"/>
                <a:sym typeface="Roboto"/>
              </a:rPr>
              <a:t>Робота в локальному репозиторії</a:t>
            </a:r>
            <a:endParaRPr sz="1600">
              <a:solidFill>
                <a:schemeClr val="dk1"/>
              </a:solidFill>
              <a:highlight>
                <a:schemeClr val="lt1"/>
              </a:highlight>
              <a:latin typeface="Roboto"/>
              <a:ea typeface="Roboto"/>
              <a:cs typeface="Roboto"/>
              <a:sym typeface="Roboto"/>
            </a:endParaRPr>
          </a:p>
          <a:p>
            <a:pPr marL="457200" lvl="0" indent="-304800" algn="l" rtl="0">
              <a:lnSpc>
                <a:spcPct val="115000"/>
              </a:lnSpc>
              <a:spcBef>
                <a:spcPts val="2200"/>
              </a:spcBef>
              <a:spcAft>
                <a:spcPts val="0"/>
              </a:spcAft>
              <a:buClr>
                <a:schemeClr val="dk1"/>
              </a:buClr>
              <a:buSzPts val="1200"/>
              <a:buFont typeface="Roboto"/>
              <a:buAutoNum type="arabicPeriod" startAt="2"/>
            </a:pPr>
            <a:r>
              <a:rPr lang="uk" sz="1200">
                <a:solidFill>
                  <a:schemeClr val="dk1"/>
                </a:solidFill>
              </a:rPr>
              <a:t>В папці MyProject правою кнопкою миші запускаємо нову консоль GIT Bash. Попереднє вікно GIT Bash можна зачинити. На даному етапі це робиться для спрощення роботи студентів, які ще не знайомі с роботою консолі. В майбутньому ви навчитеся переходити до потрібної папки виконавши необхідні команди в самій консолі.</a:t>
            </a:r>
            <a:endParaRPr sz="1200">
              <a:solidFill>
                <a:schemeClr val="dk1"/>
              </a:solidFill>
              <a:highlight>
                <a:schemeClr val="lt1"/>
              </a:highlight>
              <a:latin typeface="Roboto"/>
              <a:ea typeface="Roboto"/>
              <a:cs typeface="Roboto"/>
              <a:sym typeface="Roboto"/>
            </a:endParaRPr>
          </a:p>
        </p:txBody>
      </p:sp>
      <p:pic>
        <p:nvPicPr>
          <p:cNvPr id="148" name="Google Shape;148;g1229ddb1c7f_0_61"/>
          <p:cNvPicPr preferRelativeResize="0"/>
          <p:nvPr/>
        </p:nvPicPr>
        <p:blipFill>
          <a:blip r:embed="rId3">
            <a:alphaModFix/>
          </a:blip>
          <a:stretch>
            <a:fillRect/>
          </a:stretch>
        </p:blipFill>
        <p:spPr>
          <a:xfrm>
            <a:off x="4845780" y="2817251"/>
            <a:ext cx="3534433" cy="1816225"/>
          </a:xfrm>
          <a:prstGeom prst="rect">
            <a:avLst/>
          </a:prstGeom>
          <a:noFill/>
          <a:ln>
            <a:noFill/>
          </a:ln>
        </p:spPr>
      </p:pic>
      <p:sp>
        <p:nvSpPr>
          <p:cNvPr id="149" name="Google Shape;149;g1229ddb1c7f_0_61"/>
          <p:cNvSpPr/>
          <p:nvPr/>
        </p:nvSpPr>
        <p:spPr>
          <a:xfrm>
            <a:off x="4617018" y="3807264"/>
            <a:ext cx="163800" cy="103500"/>
          </a:xfrm>
          <a:prstGeom prst="rightArrow">
            <a:avLst>
              <a:gd name="adj1" fmla="val 50000"/>
              <a:gd name="adj2" fmla="val 50000"/>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0" name="Google Shape;150;g1229ddb1c7f_0_61"/>
          <p:cNvPicPr preferRelativeResize="0"/>
          <p:nvPr/>
        </p:nvPicPr>
        <p:blipFill>
          <a:blip r:embed="rId4">
            <a:alphaModFix/>
          </a:blip>
          <a:stretch>
            <a:fillRect/>
          </a:stretch>
        </p:blipFill>
        <p:spPr>
          <a:xfrm>
            <a:off x="763788" y="2528875"/>
            <a:ext cx="3723445" cy="25528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g1229ddb1c7f_0_4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uk">
                <a:latin typeface="Roboto"/>
                <a:ea typeface="Roboto"/>
                <a:cs typeface="Roboto"/>
                <a:sym typeface="Roboto"/>
              </a:rPr>
              <a:t>Основи роботи з GIT</a:t>
            </a:r>
            <a:endParaRPr>
              <a:latin typeface="Roboto"/>
              <a:ea typeface="Roboto"/>
              <a:cs typeface="Roboto"/>
              <a:sym typeface="Roboto"/>
            </a:endParaRPr>
          </a:p>
        </p:txBody>
      </p:sp>
      <p:sp>
        <p:nvSpPr>
          <p:cNvPr id="156" name="Google Shape;156;g1229ddb1c7f_0_46"/>
          <p:cNvSpPr txBox="1"/>
          <p:nvPr/>
        </p:nvSpPr>
        <p:spPr>
          <a:xfrm>
            <a:off x="311700" y="1223550"/>
            <a:ext cx="8520600" cy="4311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a:buNone/>
            </a:pPr>
            <a:r>
              <a:rPr lang="uk" sz="1600" b="1">
                <a:solidFill>
                  <a:schemeClr val="dk1"/>
                </a:solidFill>
                <a:highlight>
                  <a:schemeClr val="lt1"/>
                </a:highlight>
                <a:latin typeface="Roboto"/>
                <a:ea typeface="Roboto"/>
                <a:cs typeface="Roboto"/>
                <a:sym typeface="Roboto"/>
              </a:rPr>
              <a:t>Робота в локальному репозиторії</a:t>
            </a:r>
            <a:endParaRPr sz="1200">
              <a:solidFill>
                <a:schemeClr val="dk1"/>
              </a:solidFill>
              <a:highlight>
                <a:schemeClr val="lt1"/>
              </a:highlight>
              <a:latin typeface="Roboto"/>
              <a:ea typeface="Roboto"/>
              <a:cs typeface="Roboto"/>
              <a:sym typeface="Roboto"/>
            </a:endParaRPr>
          </a:p>
        </p:txBody>
      </p:sp>
      <p:pic>
        <p:nvPicPr>
          <p:cNvPr id="157" name="Google Shape;157;g1229ddb1c7f_0_46"/>
          <p:cNvPicPr preferRelativeResize="0"/>
          <p:nvPr/>
        </p:nvPicPr>
        <p:blipFill>
          <a:blip r:embed="rId3">
            <a:alphaModFix/>
          </a:blip>
          <a:stretch>
            <a:fillRect/>
          </a:stretch>
        </p:blipFill>
        <p:spPr>
          <a:xfrm>
            <a:off x="3315875" y="1831975"/>
            <a:ext cx="5516426" cy="2783100"/>
          </a:xfrm>
          <a:prstGeom prst="rect">
            <a:avLst/>
          </a:prstGeom>
          <a:noFill/>
          <a:ln>
            <a:noFill/>
          </a:ln>
        </p:spPr>
      </p:pic>
      <p:sp>
        <p:nvSpPr>
          <p:cNvPr id="158" name="Google Shape;158;g1229ddb1c7f_0_46"/>
          <p:cNvSpPr txBox="1"/>
          <p:nvPr/>
        </p:nvSpPr>
        <p:spPr>
          <a:xfrm>
            <a:off x="311700" y="1831975"/>
            <a:ext cx="3085200" cy="2918400"/>
          </a:xfrm>
          <a:prstGeom prst="rect">
            <a:avLst/>
          </a:prstGeom>
          <a:noFill/>
          <a:ln>
            <a:noFill/>
          </a:ln>
        </p:spPr>
        <p:txBody>
          <a:bodyPr spcFirstLastPara="1" wrap="square" lIns="91425" tIns="91425" rIns="91425" bIns="91425" anchor="t" anchorCtr="0">
            <a:spAutoFit/>
          </a:bodyPr>
          <a:lstStyle/>
          <a:p>
            <a:pPr marL="457200" lvl="0" indent="-304800" algn="l" rtl="0">
              <a:lnSpc>
                <a:spcPct val="115000"/>
              </a:lnSpc>
              <a:spcBef>
                <a:spcPts val="2200"/>
              </a:spcBef>
              <a:spcAft>
                <a:spcPts val="0"/>
              </a:spcAft>
              <a:buClr>
                <a:schemeClr val="dk1"/>
              </a:buClr>
              <a:buSzPts val="1200"/>
              <a:buFont typeface="Roboto"/>
              <a:buAutoNum type="arabicPeriod" startAt="3"/>
            </a:pPr>
            <a:r>
              <a:rPr lang="uk" sz="1200">
                <a:solidFill>
                  <a:schemeClr val="dk1"/>
                </a:solidFill>
                <a:highlight>
                  <a:schemeClr val="lt1"/>
                </a:highlight>
                <a:latin typeface="Roboto"/>
                <a:ea typeface="Roboto"/>
                <a:cs typeface="Roboto"/>
                <a:sym typeface="Roboto"/>
              </a:rPr>
              <a:t>В папці MyProject створюємо локальний репозиторій. </a:t>
            </a:r>
            <a:endParaRPr sz="1200">
              <a:solidFill>
                <a:schemeClr val="dk1"/>
              </a:solidFill>
              <a:highlight>
                <a:schemeClr val="lt1"/>
              </a:highlight>
              <a:latin typeface="Roboto"/>
              <a:ea typeface="Roboto"/>
              <a:cs typeface="Roboto"/>
              <a:sym typeface="Roboto"/>
            </a:endParaRPr>
          </a:p>
          <a:p>
            <a:pPr marL="457200" lvl="0" indent="0" algn="l" rtl="0">
              <a:lnSpc>
                <a:spcPct val="115000"/>
              </a:lnSpc>
              <a:spcBef>
                <a:spcPts val="0"/>
              </a:spcBef>
              <a:spcAft>
                <a:spcPts val="0"/>
              </a:spcAft>
              <a:buNone/>
            </a:pPr>
            <a:r>
              <a:rPr lang="uk" sz="1200">
                <a:solidFill>
                  <a:schemeClr val="dk1"/>
                </a:solidFill>
                <a:highlight>
                  <a:schemeClr val="lt1"/>
                </a:highlight>
                <a:latin typeface="Roboto"/>
                <a:ea typeface="Roboto"/>
                <a:cs typeface="Roboto"/>
                <a:sym typeface="Roboto"/>
              </a:rPr>
              <a:t>Для цього потрібно набрати команду:</a:t>
            </a:r>
            <a:endParaRPr sz="1200">
              <a:solidFill>
                <a:schemeClr val="dk1"/>
              </a:solidFill>
              <a:highlight>
                <a:schemeClr val="lt1"/>
              </a:highlight>
              <a:latin typeface="Roboto"/>
              <a:ea typeface="Roboto"/>
              <a:cs typeface="Roboto"/>
              <a:sym typeface="Roboto"/>
            </a:endParaRPr>
          </a:p>
          <a:p>
            <a:pPr marL="457200" lvl="0" indent="0" algn="l" rtl="0">
              <a:lnSpc>
                <a:spcPct val="115000"/>
              </a:lnSpc>
              <a:spcBef>
                <a:spcPts val="0"/>
              </a:spcBef>
              <a:spcAft>
                <a:spcPts val="0"/>
              </a:spcAft>
              <a:buNone/>
            </a:pPr>
            <a:r>
              <a:rPr lang="uk" sz="1200" b="1">
                <a:solidFill>
                  <a:schemeClr val="dk1"/>
                </a:solidFill>
                <a:highlight>
                  <a:srgbClr val="FCE5CD"/>
                </a:highlight>
              </a:rPr>
              <a:t>git init</a:t>
            </a:r>
            <a:endParaRPr sz="1200" b="1">
              <a:solidFill>
                <a:schemeClr val="dk1"/>
              </a:solidFill>
              <a:highlight>
                <a:srgbClr val="FCE5CD"/>
              </a:highlight>
            </a:endParaRPr>
          </a:p>
          <a:p>
            <a:pPr marL="457200" lvl="0" indent="0" algn="l" rtl="0">
              <a:lnSpc>
                <a:spcPct val="115000"/>
              </a:lnSpc>
              <a:spcBef>
                <a:spcPts val="0"/>
              </a:spcBef>
              <a:spcAft>
                <a:spcPts val="0"/>
              </a:spcAft>
              <a:buNone/>
            </a:pPr>
            <a:r>
              <a:rPr lang="uk" sz="1200">
                <a:solidFill>
                  <a:schemeClr val="dk1"/>
                </a:solidFill>
                <a:highlight>
                  <a:schemeClr val="lt1"/>
                </a:highlight>
                <a:latin typeface="Roboto"/>
                <a:ea typeface="Roboto"/>
                <a:cs typeface="Roboto"/>
                <a:sym typeface="Roboto"/>
              </a:rPr>
              <a:t>Після цього буде створено папку .git у тому місці, де знаходиться консоль.</a:t>
            </a:r>
            <a:endParaRPr sz="1200">
              <a:solidFill>
                <a:schemeClr val="dk1"/>
              </a:solidFill>
              <a:highlight>
                <a:schemeClr val="lt1"/>
              </a:highlight>
              <a:latin typeface="Roboto"/>
              <a:ea typeface="Roboto"/>
              <a:cs typeface="Roboto"/>
              <a:sym typeface="Roboto"/>
            </a:endParaRPr>
          </a:p>
          <a:p>
            <a:pPr marL="457200" lvl="0" indent="0" algn="l" rtl="0">
              <a:lnSpc>
                <a:spcPct val="115000"/>
              </a:lnSpc>
              <a:spcBef>
                <a:spcPts val="0"/>
              </a:spcBef>
              <a:spcAft>
                <a:spcPts val="0"/>
              </a:spcAft>
              <a:buNone/>
            </a:pPr>
            <a:r>
              <a:rPr lang="uk" sz="1200">
                <a:solidFill>
                  <a:schemeClr val="dk1"/>
                </a:solidFill>
                <a:highlight>
                  <a:schemeClr val="lt1"/>
                </a:highlight>
                <a:latin typeface="Roboto"/>
                <a:ea typeface="Roboto"/>
                <a:cs typeface="Roboto"/>
                <a:sym typeface="Roboto"/>
              </a:rPr>
              <a:t>Доречі, якщо ви не бачите на своєму компютері розширення файлу, треба виконати наступні дії: в меню “View” активувати опцію “Hidden item”.</a:t>
            </a:r>
            <a:endParaRPr sz="1200">
              <a:solidFill>
                <a:schemeClr val="dk1"/>
              </a:solidFill>
              <a:highlight>
                <a:schemeClr val="lt1"/>
              </a:highlight>
              <a:latin typeface="Roboto"/>
              <a:ea typeface="Roboto"/>
              <a:cs typeface="Roboto"/>
              <a:sym typeface="Roboto"/>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g11b810f6760_1_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uk">
                <a:latin typeface="Roboto"/>
                <a:ea typeface="Roboto"/>
                <a:cs typeface="Roboto"/>
                <a:sym typeface="Roboto"/>
              </a:rPr>
              <a:t>Основи роботи з GIT</a:t>
            </a:r>
            <a:endParaRPr>
              <a:latin typeface="Roboto"/>
              <a:ea typeface="Roboto"/>
              <a:cs typeface="Roboto"/>
              <a:sym typeface="Roboto"/>
            </a:endParaRPr>
          </a:p>
        </p:txBody>
      </p:sp>
      <p:sp>
        <p:nvSpPr>
          <p:cNvPr id="164" name="Google Shape;164;g11b810f6760_1_0"/>
          <p:cNvSpPr txBox="1"/>
          <p:nvPr/>
        </p:nvSpPr>
        <p:spPr>
          <a:xfrm>
            <a:off x="311700" y="1223550"/>
            <a:ext cx="8520600" cy="4311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a:buNone/>
            </a:pPr>
            <a:r>
              <a:rPr lang="uk" sz="1600" b="1">
                <a:solidFill>
                  <a:schemeClr val="dk1"/>
                </a:solidFill>
                <a:highlight>
                  <a:schemeClr val="lt1"/>
                </a:highlight>
                <a:latin typeface="Roboto"/>
                <a:ea typeface="Roboto"/>
                <a:cs typeface="Roboto"/>
                <a:sym typeface="Roboto"/>
              </a:rPr>
              <a:t>Робота в локальному репозиторії</a:t>
            </a:r>
            <a:endParaRPr sz="1200">
              <a:solidFill>
                <a:schemeClr val="dk1"/>
              </a:solidFill>
              <a:highlight>
                <a:schemeClr val="lt1"/>
              </a:highlight>
            </a:endParaRPr>
          </a:p>
        </p:txBody>
      </p:sp>
      <p:pic>
        <p:nvPicPr>
          <p:cNvPr id="165" name="Google Shape;165;g11b810f6760_1_0"/>
          <p:cNvPicPr preferRelativeResize="0"/>
          <p:nvPr/>
        </p:nvPicPr>
        <p:blipFill>
          <a:blip r:embed="rId3">
            <a:alphaModFix/>
          </a:blip>
          <a:stretch>
            <a:fillRect/>
          </a:stretch>
        </p:blipFill>
        <p:spPr>
          <a:xfrm>
            <a:off x="559863" y="1654649"/>
            <a:ext cx="7895724" cy="24641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g12623a6d87f_0_3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uk">
                <a:latin typeface="Roboto"/>
                <a:ea typeface="Roboto"/>
                <a:cs typeface="Roboto"/>
                <a:sym typeface="Roboto"/>
              </a:rPr>
              <a:t>Основи роботи з GIT</a:t>
            </a:r>
            <a:endParaRPr>
              <a:latin typeface="Roboto"/>
              <a:ea typeface="Roboto"/>
              <a:cs typeface="Roboto"/>
              <a:sym typeface="Roboto"/>
            </a:endParaRPr>
          </a:p>
        </p:txBody>
      </p:sp>
      <p:pic>
        <p:nvPicPr>
          <p:cNvPr id="171" name="Google Shape;171;g12623a6d87f_0_30"/>
          <p:cNvPicPr preferRelativeResize="0"/>
          <p:nvPr/>
        </p:nvPicPr>
        <p:blipFill>
          <a:blip r:embed="rId3">
            <a:alphaModFix/>
          </a:blip>
          <a:stretch>
            <a:fillRect/>
          </a:stretch>
        </p:blipFill>
        <p:spPr>
          <a:xfrm>
            <a:off x="3625100" y="2085000"/>
            <a:ext cx="5207199" cy="2197649"/>
          </a:xfrm>
          <a:prstGeom prst="rect">
            <a:avLst/>
          </a:prstGeom>
          <a:noFill/>
          <a:ln>
            <a:noFill/>
          </a:ln>
        </p:spPr>
      </p:pic>
      <p:sp>
        <p:nvSpPr>
          <p:cNvPr id="172" name="Google Shape;172;g12623a6d87f_0_30"/>
          <p:cNvSpPr txBox="1"/>
          <p:nvPr/>
        </p:nvSpPr>
        <p:spPr>
          <a:xfrm>
            <a:off x="311700" y="1223550"/>
            <a:ext cx="8520600" cy="4311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a:buNone/>
            </a:pPr>
            <a:r>
              <a:rPr lang="uk" sz="1600" b="1">
                <a:solidFill>
                  <a:schemeClr val="dk1"/>
                </a:solidFill>
                <a:highlight>
                  <a:schemeClr val="lt1"/>
                </a:highlight>
                <a:latin typeface="Roboto"/>
                <a:ea typeface="Roboto"/>
                <a:cs typeface="Roboto"/>
                <a:sym typeface="Roboto"/>
              </a:rPr>
              <a:t>Робота в локальному репозиторії</a:t>
            </a:r>
            <a:endParaRPr sz="1200">
              <a:solidFill>
                <a:schemeClr val="dk1"/>
              </a:solidFill>
              <a:highlight>
                <a:schemeClr val="lt1"/>
              </a:highlight>
            </a:endParaRPr>
          </a:p>
        </p:txBody>
      </p:sp>
      <p:sp>
        <p:nvSpPr>
          <p:cNvPr id="173" name="Google Shape;173;g12623a6d87f_0_30"/>
          <p:cNvSpPr txBox="1"/>
          <p:nvPr/>
        </p:nvSpPr>
        <p:spPr>
          <a:xfrm>
            <a:off x="311700" y="1654650"/>
            <a:ext cx="3428100" cy="3343200"/>
          </a:xfrm>
          <a:prstGeom prst="rect">
            <a:avLst/>
          </a:prstGeom>
          <a:noFill/>
          <a:ln>
            <a:noFill/>
          </a:ln>
        </p:spPr>
        <p:txBody>
          <a:bodyPr spcFirstLastPara="1" wrap="square" lIns="91425" tIns="91425" rIns="91425" bIns="91425" anchor="t" anchorCtr="0">
            <a:spAutoFit/>
          </a:bodyPr>
          <a:lstStyle/>
          <a:p>
            <a:pPr marL="457200" lvl="0" indent="0" algn="l" rtl="0">
              <a:lnSpc>
                <a:spcPct val="115000"/>
              </a:lnSpc>
              <a:spcBef>
                <a:spcPts val="2200"/>
              </a:spcBef>
              <a:spcAft>
                <a:spcPts val="0"/>
              </a:spcAft>
              <a:buNone/>
            </a:pPr>
            <a:r>
              <a:rPr lang="uk" sz="1200">
                <a:solidFill>
                  <a:schemeClr val="dk1"/>
                </a:solidFill>
                <a:highlight>
                  <a:schemeClr val="lt1"/>
                </a:highlight>
                <a:latin typeface="Roboto"/>
                <a:ea typeface="Roboto"/>
                <a:cs typeface="Roboto"/>
                <a:sym typeface="Roboto"/>
              </a:rPr>
              <a:t>.git - це папка, яка зберігає всю інформацію про гіт репозиторії. Її видаляти не потрібно;)</a:t>
            </a:r>
            <a:endParaRPr sz="1200">
              <a:solidFill>
                <a:schemeClr val="dk1"/>
              </a:solidFill>
              <a:highlight>
                <a:schemeClr val="lt1"/>
              </a:highlight>
              <a:latin typeface="Roboto"/>
              <a:ea typeface="Roboto"/>
              <a:cs typeface="Roboto"/>
              <a:sym typeface="Roboto"/>
            </a:endParaRPr>
          </a:p>
          <a:p>
            <a:pPr marL="457200" lvl="0" indent="0" algn="l" rtl="0">
              <a:lnSpc>
                <a:spcPct val="115000"/>
              </a:lnSpc>
              <a:spcBef>
                <a:spcPts val="0"/>
              </a:spcBef>
              <a:spcAft>
                <a:spcPts val="0"/>
              </a:spcAft>
              <a:buNone/>
            </a:pPr>
            <a:r>
              <a:rPr lang="uk" sz="1200">
                <a:solidFill>
                  <a:schemeClr val="dk1"/>
                </a:solidFill>
                <a:highlight>
                  <a:schemeClr val="lt1"/>
                </a:highlight>
                <a:latin typeface="Roboto"/>
                <a:ea typeface="Roboto"/>
                <a:cs typeface="Roboto"/>
                <a:sym typeface="Roboto"/>
              </a:rPr>
              <a:t>Далі додаються файли в цей проект (Test.txt, Test.docx - можна створити або скопіювати існуючі на локальному комп’ютері), і їх стан стає Untracked. Щоб подивитися, який статус роботи на даний момент пишемо:</a:t>
            </a:r>
            <a:endParaRPr sz="1200">
              <a:solidFill>
                <a:schemeClr val="dk1"/>
              </a:solidFill>
              <a:highlight>
                <a:schemeClr val="lt1"/>
              </a:highlight>
              <a:latin typeface="Roboto"/>
              <a:ea typeface="Roboto"/>
              <a:cs typeface="Roboto"/>
              <a:sym typeface="Roboto"/>
            </a:endParaRPr>
          </a:p>
          <a:p>
            <a:pPr marL="457200" lvl="0" indent="0" algn="l" rtl="0">
              <a:lnSpc>
                <a:spcPct val="115000"/>
              </a:lnSpc>
              <a:spcBef>
                <a:spcPts val="0"/>
              </a:spcBef>
              <a:spcAft>
                <a:spcPts val="0"/>
              </a:spcAft>
              <a:buNone/>
            </a:pPr>
            <a:r>
              <a:rPr lang="uk" sz="1200" b="1">
                <a:solidFill>
                  <a:schemeClr val="dk1"/>
                </a:solidFill>
                <a:highlight>
                  <a:srgbClr val="FCE5CD"/>
                </a:highlight>
              </a:rPr>
              <a:t>git status</a:t>
            </a:r>
            <a:endParaRPr sz="1200" b="1">
              <a:solidFill>
                <a:schemeClr val="dk1"/>
              </a:solidFill>
              <a:highlight>
                <a:srgbClr val="FCE5CD"/>
              </a:highlight>
            </a:endParaRPr>
          </a:p>
          <a:p>
            <a:pPr marL="457200" lvl="0" indent="0" algn="l" rtl="0">
              <a:lnSpc>
                <a:spcPct val="115000"/>
              </a:lnSpc>
              <a:spcBef>
                <a:spcPts val="0"/>
              </a:spcBef>
              <a:spcAft>
                <a:spcPts val="0"/>
              </a:spcAft>
              <a:buNone/>
            </a:pPr>
            <a:endParaRPr sz="1200" b="1">
              <a:solidFill>
                <a:schemeClr val="dk1"/>
              </a:solidFill>
              <a:highlight>
                <a:srgbClr val="FFF2CC"/>
              </a:highlight>
            </a:endParaRPr>
          </a:p>
          <a:p>
            <a:pPr marL="457200" lvl="0" indent="0" algn="l" rtl="0">
              <a:lnSpc>
                <a:spcPct val="115000"/>
              </a:lnSpc>
              <a:spcBef>
                <a:spcPts val="0"/>
              </a:spcBef>
              <a:spcAft>
                <a:spcPts val="0"/>
              </a:spcAft>
              <a:buNone/>
            </a:pPr>
            <a:r>
              <a:rPr lang="uk" sz="1200">
                <a:solidFill>
                  <a:schemeClr val="dk1"/>
                </a:solidFill>
                <a:highlight>
                  <a:schemeClr val="lt1"/>
                </a:highlight>
              </a:rPr>
              <a:t>Ми знаходимося в master гілці, і поки ми не перейдемо в іншу, так і залишиться.</a:t>
            </a:r>
            <a:endParaRPr sz="1200">
              <a:solidFill>
                <a:schemeClr val="dk1"/>
              </a:solidFill>
              <a:highlight>
                <a:schemeClr val="lt1"/>
              </a:highlight>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g11b810f6760_1_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uk">
                <a:latin typeface="Roboto"/>
                <a:ea typeface="Roboto"/>
                <a:cs typeface="Roboto"/>
                <a:sym typeface="Roboto"/>
              </a:rPr>
              <a:t>Основи роботи з GIT</a:t>
            </a:r>
            <a:endParaRPr>
              <a:latin typeface="Roboto"/>
              <a:ea typeface="Roboto"/>
              <a:cs typeface="Roboto"/>
              <a:sym typeface="Roboto"/>
            </a:endParaRPr>
          </a:p>
        </p:txBody>
      </p:sp>
      <p:sp>
        <p:nvSpPr>
          <p:cNvPr id="179" name="Google Shape;179;g11b810f6760_1_8"/>
          <p:cNvSpPr txBox="1"/>
          <p:nvPr/>
        </p:nvSpPr>
        <p:spPr>
          <a:xfrm>
            <a:off x="311700" y="1223550"/>
            <a:ext cx="8520600" cy="4311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a:buNone/>
            </a:pPr>
            <a:r>
              <a:rPr lang="uk" sz="1600" b="1">
                <a:solidFill>
                  <a:schemeClr val="dk1"/>
                </a:solidFill>
                <a:highlight>
                  <a:schemeClr val="lt1"/>
                </a:highlight>
                <a:latin typeface="Roboto"/>
                <a:ea typeface="Roboto"/>
                <a:cs typeface="Roboto"/>
                <a:sym typeface="Roboto"/>
              </a:rPr>
              <a:t>Робота в локальному репозиторії</a:t>
            </a:r>
            <a:endParaRPr sz="1200">
              <a:solidFill>
                <a:schemeClr val="dk1"/>
              </a:solidFill>
              <a:highlight>
                <a:schemeClr val="lt1"/>
              </a:highlight>
            </a:endParaRPr>
          </a:p>
        </p:txBody>
      </p:sp>
      <p:sp>
        <p:nvSpPr>
          <p:cNvPr id="180" name="Google Shape;180;g11b810f6760_1_8"/>
          <p:cNvSpPr txBox="1"/>
          <p:nvPr/>
        </p:nvSpPr>
        <p:spPr>
          <a:xfrm>
            <a:off x="311700" y="1654650"/>
            <a:ext cx="8520600" cy="2706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uk" sz="1200">
                <a:solidFill>
                  <a:schemeClr val="dk1"/>
                </a:solidFill>
                <a:highlight>
                  <a:schemeClr val="lt1"/>
                </a:highlight>
                <a:latin typeface="Roboto"/>
                <a:ea typeface="Roboto"/>
                <a:cs typeface="Roboto"/>
                <a:sym typeface="Roboto"/>
              </a:rPr>
              <a:t>Таким чином видно, які файли змінені, але ще не додані в staged. Щоб додати їх у стан </a:t>
            </a:r>
            <a:r>
              <a:rPr lang="uk" sz="1200" b="1">
                <a:solidFill>
                  <a:schemeClr val="dk1"/>
                </a:solidFill>
                <a:highlight>
                  <a:schemeClr val="lt1"/>
                </a:highlight>
                <a:latin typeface="Roboto"/>
                <a:ea typeface="Roboto"/>
                <a:cs typeface="Roboto"/>
                <a:sym typeface="Roboto"/>
              </a:rPr>
              <a:t>staged</a:t>
            </a:r>
            <a:r>
              <a:rPr lang="uk" sz="1200">
                <a:solidFill>
                  <a:schemeClr val="dk1"/>
                </a:solidFill>
                <a:highlight>
                  <a:schemeClr val="lt1"/>
                </a:highlight>
                <a:latin typeface="Roboto"/>
                <a:ea typeface="Roboto"/>
                <a:cs typeface="Roboto"/>
                <a:sym typeface="Roboto"/>
              </a:rPr>
              <a:t>, потрібно написати git add. Тут може бути кілька варіантів, наприклад: </a:t>
            </a:r>
            <a:endParaRPr sz="1200">
              <a:solidFill>
                <a:schemeClr val="dk1"/>
              </a:solidFill>
              <a:highlight>
                <a:schemeClr val="lt1"/>
              </a:highlight>
              <a:latin typeface="Roboto"/>
              <a:ea typeface="Roboto"/>
              <a:cs typeface="Roboto"/>
              <a:sym typeface="Roboto"/>
            </a:endParaRPr>
          </a:p>
          <a:p>
            <a:pPr marL="0" lvl="0" indent="0" algn="l" rtl="0">
              <a:lnSpc>
                <a:spcPct val="115000"/>
              </a:lnSpc>
              <a:spcBef>
                <a:spcPts val="0"/>
              </a:spcBef>
              <a:spcAft>
                <a:spcPts val="0"/>
              </a:spcAft>
              <a:buNone/>
            </a:pPr>
            <a:endParaRPr sz="1200">
              <a:solidFill>
                <a:schemeClr val="dk1"/>
              </a:solidFill>
              <a:highlight>
                <a:schemeClr val="lt1"/>
              </a:highlight>
              <a:latin typeface="Roboto"/>
              <a:ea typeface="Roboto"/>
              <a:cs typeface="Roboto"/>
              <a:sym typeface="Roboto"/>
            </a:endParaRPr>
          </a:p>
          <a:p>
            <a:pPr marL="0" lvl="0" indent="0" algn="l" rtl="0">
              <a:lnSpc>
                <a:spcPct val="115000"/>
              </a:lnSpc>
              <a:spcBef>
                <a:spcPts val="0"/>
              </a:spcBef>
              <a:spcAft>
                <a:spcPts val="0"/>
              </a:spcAft>
              <a:buNone/>
            </a:pPr>
            <a:r>
              <a:rPr lang="uk" sz="1200">
                <a:solidFill>
                  <a:schemeClr val="dk1"/>
                </a:solidFill>
                <a:highlight>
                  <a:srgbClr val="FCE5CD"/>
                </a:highlight>
                <a:latin typeface="Roboto"/>
                <a:ea typeface="Roboto"/>
                <a:cs typeface="Roboto"/>
                <a:sym typeface="Roboto"/>
              </a:rPr>
              <a:t>git add -A</a:t>
            </a:r>
            <a:r>
              <a:rPr lang="uk" sz="1200">
                <a:solidFill>
                  <a:schemeClr val="dk1"/>
                </a:solidFill>
                <a:highlight>
                  <a:schemeClr val="lt1"/>
                </a:highlight>
                <a:latin typeface="Roboto"/>
                <a:ea typeface="Roboto"/>
                <a:cs typeface="Roboto"/>
                <a:sym typeface="Roboto"/>
              </a:rPr>
              <a:t> — додати всі файли із стану в staged; </a:t>
            </a:r>
            <a:endParaRPr sz="1200">
              <a:solidFill>
                <a:schemeClr val="dk1"/>
              </a:solidFill>
              <a:highlight>
                <a:schemeClr val="lt1"/>
              </a:highlight>
              <a:latin typeface="Roboto"/>
              <a:ea typeface="Roboto"/>
              <a:cs typeface="Roboto"/>
              <a:sym typeface="Roboto"/>
            </a:endParaRPr>
          </a:p>
          <a:p>
            <a:pPr marL="0" lvl="0" indent="0" algn="l" rtl="0">
              <a:lnSpc>
                <a:spcPct val="115000"/>
              </a:lnSpc>
              <a:spcBef>
                <a:spcPts val="0"/>
              </a:spcBef>
              <a:spcAft>
                <a:spcPts val="0"/>
              </a:spcAft>
              <a:buNone/>
            </a:pPr>
            <a:r>
              <a:rPr lang="uk" sz="1200">
                <a:solidFill>
                  <a:schemeClr val="dk1"/>
                </a:solidFill>
                <a:highlight>
                  <a:srgbClr val="FCE5CD"/>
                </a:highlight>
                <a:latin typeface="Roboto"/>
                <a:ea typeface="Roboto"/>
                <a:cs typeface="Roboto"/>
                <a:sym typeface="Roboto"/>
              </a:rPr>
              <a:t>git add .</a:t>
            </a:r>
            <a:r>
              <a:rPr lang="uk" sz="1200">
                <a:solidFill>
                  <a:schemeClr val="dk1"/>
                </a:solidFill>
                <a:highlight>
                  <a:schemeClr val="lt1"/>
                </a:highlight>
                <a:latin typeface="Roboto"/>
                <a:ea typeface="Roboto"/>
                <a:cs typeface="Roboto"/>
                <a:sym typeface="Roboto"/>
              </a:rPr>
              <a:t> — додайте всі файли з цієї папки та всі внутрішні. По суті те саме, що і попереднє; </a:t>
            </a:r>
            <a:endParaRPr sz="1200">
              <a:solidFill>
                <a:schemeClr val="dk1"/>
              </a:solidFill>
              <a:highlight>
                <a:schemeClr val="lt1"/>
              </a:highlight>
              <a:latin typeface="Roboto"/>
              <a:ea typeface="Roboto"/>
              <a:cs typeface="Roboto"/>
              <a:sym typeface="Roboto"/>
            </a:endParaRPr>
          </a:p>
          <a:p>
            <a:pPr marL="0" lvl="0" indent="0" algn="l" rtl="0">
              <a:lnSpc>
                <a:spcPct val="115000"/>
              </a:lnSpc>
              <a:spcBef>
                <a:spcPts val="0"/>
              </a:spcBef>
              <a:spcAft>
                <a:spcPts val="0"/>
              </a:spcAft>
              <a:buNone/>
            </a:pPr>
            <a:r>
              <a:rPr lang="uk" sz="1200">
                <a:solidFill>
                  <a:schemeClr val="dk1"/>
                </a:solidFill>
                <a:highlight>
                  <a:srgbClr val="FCE5CD"/>
                </a:highlight>
                <a:latin typeface="Roboto"/>
                <a:ea typeface="Roboto"/>
                <a:cs typeface="Roboto"/>
                <a:sym typeface="Roboto"/>
              </a:rPr>
              <a:t>git add &lt;ім’я файлу&gt; </a:t>
            </a:r>
            <a:r>
              <a:rPr lang="uk" sz="1200">
                <a:solidFill>
                  <a:schemeClr val="dk1"/>
                </a:solidFill>
                <a:highlight>
                  <a:schemeClr val="lt1"/>
                </a:highlight>
                <a:latin typeface="Roboto"/>
                <a:ea typeface="Roboto"/>
                <a:cs typeface="Roboto"/>
                <a:sym typeface="Roboto"/>
              </a:rPr>
              <a:t> —  додає тільки конкретний файл, наприклад </a:t>
            </a:r>
            <a:r>
              <a:rPr lang="uk" sz="1200">
                <a:solidFill>
                  <a:schemeClr val="dk1"/>
                </a:solidFill>
                <a:highlight>
                  <a:srgbClr val="FCE5CD"/>
                </a:highlight>
                <a:latin typeface="Roboto"/>
                <a:ea typeface="Roboto"/>
                <a:cs typeface="Roboto"/>
                <a:sym typeface="Roboto"/>
              </a:rPr>
              <a:t>git add Test.docx</a:t>
            </a:r>
            <a:r>
              <a:rPr lang="uk" sz="1200">
                <a:solidFill>
                  <a:schemeClr val="dk1"/>
                </a:solidFill>
                <a:highlight>
                  <a:schemeClr val="lt1"/>
                </a:highlight>
                <a:latin typeface="Roboto"/>
                <a:ea typeface="Roboto"/>
                <a:cs typeface="Roboto"/>
                <a:sym typeface="Roboto"/>
              </a:rPr>
              <a:t>. Зауважимо, що файл пишем                                             без кутових дужок і обов’язково через крапку з розширенням.</a:t>
            </a:r>
            <a:endParaRPr sz="1200">
              <a:solidFill>
                <a:schemeClr val="dk1"/>
              </a:solidFill>
              <a:highlight>
                <a:schemeClr val="lt1"/>
              </a:highlight>
              <a:latin typeface="Roboto"/>
              <a:ea typeface="Roboto"/>
              <a:cs typeface="Roboto"/>
              <a:sym typeface="Roboto"/>
            </a:endParaRPr>
          </a:p>
          <a:p>
            <a:pPr marL="0" lvl="0" indent="0" algn="l" rtl="0">
              <a:lnSpc>
                <a:spcPct val="115000"/>
              </a:lnSpc>
              <a:spcBef>
                <a:spcPts val="0"/>
              </a:spcBef>
              <a:spcAft>
                <a:spcPts val="0"/>
              </a:spcAft>
              <a:buNone/>
            </a:pPr>
            <a:r>
              <a:rPr lang="uk" sz="1200">
                <a:solidFill>
                  <a:schemeClr val="dk1"/>
                </a:solidFill>
                <a:highlight>
                  <a:srgbClr val="FCE5CD"/>
                </a:highlight>
                <a:latin typeface="Roboto"/>
                <a:ea typeface="Roboto"/>
                <a:cs typeface="Roboto"/>
                <a:sym typeface="Roboto"/>
              </a:rPr>
              <a:t>git add *.&lt;розширення&gt;</a:t>
            </a:r>
            <a:r>
              <a:rPr lang="uk" sz="1200">
                <a:solidFill>
                  <a:schemeClr val="dk1"/>
                </a:solidFill>
                <a:highlight>
                  <a:schemeClr val="lt1"/>
                </a:highlight>
                <a:latin typeface="Roboto"/>
                <a:ea typeface="Roboto"/>
                <a:cs typeface="Roboto"/>
                <a:sym typeface="Roboto"/>
              </a:rPr>
              <a:t>— додає всі файли за вибраним розширенням. Наприклад, якщо в папці декілька файлів з </a:t>
            </a:r>
            <a:endParaRPr sz="1200">
              <a:solidFill>
                <a:schemeClr val="dk1"/>
              </a:solidFill>
              <a:highlight>
                <a:schemeClr val="lt1"/>
              </a:highlight>
              <a:latin typeface="Roboto"/>
              <a:ea typeface="Roboto"/>
              <a:cs typeface="Roboto"/>
              <a:sym typeface="Roboto"/>
            </a:endParaRPr>
          </a:p>
          <a:p>
            <a:pPr marL="0" lvl="0" indent="0" algn="l" rtl="0">
              <a:lnSpc>
                <a:spcPct val="115000"/>
              </a:lnSpc>
              <a:spcBef>
                <a:spcPts val="0"/>
              </a:spcBef>
              <a:spcAft>
                <a:spcPts val="0"/>
              </a:spcAft>
              <a:buNone/>
            </a:pPr>
            <a:r>
              <a:rPr lang="uk" sz="1200">
                <a:solidFill>
                  <a:schemeClr val="dk1"/>
                </a:solidFill>
                <a:highlight>
                  <a:schemeClr val="lt1"/>
                </a:highlight>
                <a:latin typeface="Roboto"/>
                <a:ea typeface="Roboto"/>
                <a:cs typeface="Roboto"/>
                <a:sym typeface="Roboto"/>
              </a:rPr>
              <a:t>розширенням docx, вони всі будуть добавлені.</a:t>
            </a:r>
            <a:endParaRPr sz="1200">
              <a:solidFill>
                <a:schemeClr val="dk1"/>
              </a:solidFill>
              <a:highlight>
                <a:schemeClr val="lt1"/>
              </a:highlight>
              <a:latin typeface="Roboto"/>
              <a:ea typeface="Roboto"/>
              <a:cs typeface="Roboto"/>
              <a:sym typeface="Roboto"/>
            </a:endParaRPr>
          </a:p>
          <a:p>
            <a:pPr marL="0" lvl="0" indent="0" algn="l" rtl="0">
              <a:lnSpc>
                <a:spcPct val="115000"/>
              </a:lnSpc>
              <a:spcBef>
                <a:spcPts val="0"/>
              </a:spcBef>
              <a:spcAft>
                <a:spcPts val="0"/>
              </a:spcAft>
              <a:buNone/>
            </a:pPr>
            <a:endParaRPr sz="1200">
              <a:solidFill>
                <a:schemeClr val="dk1"/>
              </a:solidFill>
              <a:highlight>
                <a:schemeClr val="lt1"/>
              </a:highlight>
              <a:latin typeface="Roboto"/>
              <a:ea typeface="Roboto"/>
              <a:cs typeface="Roboto"/>
              <a:sym typeface="Roboto"/>
            </a:endParaRPr>
          </a:p>
          <a:p>
            <a:pPr marL="0" lvl="0" indent="0" algn="l" rtl="0">
              <a:lnSpc>
                <a:spcPct val="115000"/>
              </a:lnSpc>
              <a:spcBef>
                <a:spcPts val="0"/>
              </a:spcBef>
              <a:spcAft>
                <a:spcPts val="0"/>
              </a:spcAft>
              <a:buNone/>
            </a:pPr>
            <a:r>
              <a:rPr lang="uk" sz="1200">
                <a:solidFill>
                  <a:schemeClr val="dk1"/>
                </a:solidFill>
                <a:highlight>
                  <a:schemeClr val="lt1"/>
                </a:highlight>
                <a:latin typeface="Roboto"/>
                <a:ea typeface="Roboto"/>
                <a:cs typeface="Roboto"/>
                <a:sym typeface="Roboto"/>
              </a:rPr>
              <a:t>Виберемо, наприклад, варіант:</a:t>
            </a:r>
            <a:endParaRPr sz="1200">
              <a:solidFill>
                <a:schemeClr val="dk1"/>
              </a:solidFill>
              <a:highlight>
                <a:schemeClr val="lt1"/>
              </a:highlight>
              <a:latin typeface="Roboto"/>
              <a:ea typeface="Roboto"/>
              <a:cs typeface="Roboto"/>
              <a:sym typeface="Roboto"/>
            </a:endParaRPr>
          </a:p>
          <a:p>
            <a:pPr marL="0" lvl="0" indent="0" algn="l" rtl="0">
              <a:lnSpc>
                <a:spcPct val="115000"/>
              </a:lnSpc>
              <a:spcBef>
                <a:spcPts val="0"/>
              </a:spcBef>
              <a:spcAft>
                <a:spcPts val="0"/>
              </a:spcAft>
              <a:buNone/>
            </a:pPr>
            <a:r>
              <a:rPr lang="uk" sz="1200">
                <a:solidFill>
                  <a:schemeClr val="dk1"/>
                </a:solidFill>
                <a:highlight>
                  <a:srgbClr val="FCE5CD"/>
                </a:highlight>
                <a:latin typeface="Roboto"/>
                <a:ea typeface="Roboto"/>
                <a:cs typeface="Roboto"/>
                <a:sym typeface="Roboto"/>
              </a:rPr>
              <a:t>git add *.txt</a:t>
            </a:r>
            <a:endParaRPr sz="1200">
              <a:solidFill>
                <a:schemeClr val="dk1"/>
              </a:solidFill>
              <a:highlight>
                <a:srgbClr val="FCE5CD"/>
              </a:highlight>
              <a:latin typeface="Roboto"/>
              <a:ea typeface="Roboto"/>
              <a:cs typeface="Roboto"/>
              <a:sym typeface="Roboto"/>
            </a:endParaRPr>
          </a:p>
        </p:txBody>
      </p:sp>
      <p:pic>
        <p:nvPicPr>
          <p:cNvPr id="181" name="Google Shape;181;g11b810f6760_1_8"/>
          <p:cNvPicPr preferRelativeResize="0"/>
          <p:nvPr/>
        </p:nvPicPr>
        <p:blipFill>
          <a:blip r:embed="rId3">
            <a:alphaModFix/>
          </a:blip>
          <a:stretch>
            <a:fillRect/>
          </a:stretch>
        </p:blipFill>
        <p:spPr>
          <a:xfrm>
            <a:off x="2412450" y="4130375"/>
            <a:ext cx="6419850" cy="8001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g11b810f6760_1_1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uk">
                <a:latin typeface="Roboto"/>
                <a:ea typeface="Roboto"/>
                <a:cs typeface="Roboto"/>
                <a:sym typeface="Roboto"/>
              </a:rPr>
              <a:t>Основи роботи з GIT</a:t>
            </a:r>
            <a:endParaRPr>
              <a:latin typeface="Roboto"/>
              <a:ea typeface="Roboto"/>
              <a:cs typeface="Roboto"/>
              <a:sym typeface="Roboto"/>
            </a:endParaRPr>
          </a:p>
        </p:txBody>
      </p:sp>
      <p:sp>
        <p:nvSpPr>
          <p:cNvPr id="187" name="Google Shape;187;g11b810f6760_1_16"/>
          <p:cNvSpPr txBox="1"/>
          <p:nvPr/>
        </p:nvSpPr>
        <p:spPr>
          <a:xfrm>
            <a:off x="311700" y="1223550"/>
            <a:ext cx="8520600" cy="4311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a:buNone/>
            </a:pPr>
            <a:r>
              <a:rPr lang="uk" sz="1600" b="1">
                <a:solidFill>
                  <a:schemeClr val="dk1"/>
                </a:solidFill>
                <a:highlight>
                  <a:schemeClr val="lt1"/>
                </a:highlight>
                <a:latin typeface="Roboto"/>
                <a:ea typeface="Roboto"/>
                <a:cs typeface="Roboto"/>
                <a:sym typeface="Roboto"/>
              </a:rPr>
              <a:t>Робота в локальному репозиторії</a:t>
            </a:r>
            <a:endParaRPr sz="1200">
              <a:solidFill>
                <a:schemeClr val="dk1"/>
              </a:solidFill>
              <a:highlight>
                <a:schemeClr val="lt1"/>
              </a:highlight>
            </a:endParaRPr>
          </a:p>
        </p:txBody>
      </p:sp>
      <p:sp>
        <p:nvSpPr>
          <p:cNvPr id="188" name="Google Shape;188;g11b810f6760_1_16"/>
          <p:cNvSpPr txBox="1"/>
          <p:nvPr/>
        </p:nvSpPr>
        <p:spPr>
          <a:xfrm>
            <a:off x="311700" y="1654650"/>
            <a:ext cx="8520600" cy="3237000"/>
          </a:xfrm>
          <a:prstGeom prst="rect">
            <a:avLst/>
          </a:prstGeom>
          <a:noFill/>
          <a:ln>
            <a:noFill/>
          </a:ln>
        </p:spPr>
        <p:txBody>
          <a:bodyPr spcFirstLastPara="1" wrap="square" lIns="91425" tIns="91425" rIns="91425" bIns="91425" anchor="t" anchorCtr="0">
            <a:spAutoFit/>
          </a:bodyPr>
          <a:lstStyle/>
          <a:p>
            <a:pPr marL="0" lvl="0" indent="179999" algn="l" rtl="0">
              <a:lnSpc>
                <a:spcPct val="115000"/>
              </a:lnSpc>
              <a:spcBef>
                <a:spcPts val="0"/>
              </a:spcBef>
              <a:spcAft>
                <a:spcPts val="0"/>
              </a:spcAft>
              <a:buNone/>
            </a:pPr>
            <a:r>
              <a:rPr lang="uk" sz="1200">
                <a:solidFill>
                  <a:schemeClr val="dk1"/>
                </a:solidFill>
                <a:highlight>
                  <a:schemeClr val="lt1"/>
                </a:highlight>
                <a:latin typeface="Roboto"/>
                <a:ea typeface="Roboto"/>
                <a:cs typeface="Roboto"/>
                <a:sym typeface="Roboto"/>
              </a:rPr>
              <a:t>Щоб перевірити статус, використовується вже відома нам команда:</a:t>
            </a:r>
            <a:endParaRPr sz="1200">
              <a:solidFill>
                <a:schemeClr val="dk1"/>
              </a:solidFill>
              <a:highlight>
                <a:schemeClr val="lt1"/>
              </a:highlight>
              <a:latin typeface="Roboto"/>
              <a:ea typeface="Roboto"/>
              <a:cs typeface="Roboto"/>
              <a:sym typeface="Roboto"/>
            </a:endParaRPr>
          </a:p>
          <a:p>
            <a:pPr marL="0" lvl="0" indent="179999" algn="l" rtl="0">
              <a:lnSpc>
                <a:spcPct val="115000"/>
              </a:lnSpc>
              <a:spcBef>
                <a:spcPts val="0"/>
              </a:spcBef>
              <a:spcAft>
                <a:spcPts val="0"/>
              </a:spcAft>
              <a:buNone/>
            </a:pPr>
            <a:r>
              <a:rPr lang="uk" sz="1200" b="1">
                <a:solidFill>
                  <a:schemeClr val="dk1"/>
                </a:solidFill>
                <a:highlight>
                  <a:srgbClr val="FCE5CD"/>
                </a:highlight>
              </a:rPr>
              <a:t>git status</a:t>
            </a:r>
            <a:endParaRPr sz="1200">
              <a:solidFill>
                <a:schemeClr val="dk1"/>
              </a:solidFill>
              <a:highlight>
                <a:srgbClr val="FCE5CD"/>
              </a:highlight>
              <a:latin typeface="Roboto"/>
              <a:ea typeface="Roboto"/>
              <a:cs typeface="Roboto"/>
              <a:sym typeface="Roboto"/>
            </a:endParaRPr>
          </a:p>
          <a:p>
            <a:pPr marL="0" lvl="0" indent="179999" algn="l" rtl="0">
              <a:lnSpc>
                <a:spcPct val="115000"/>
              </a:lnSpc>
              <a:spcBef>
                <a:spcPts val="0"/>
              </a:spcBef>
              <a:spcAft>
                <a:spcPts val="0"/>
              </a:spcAft>
              <a:buNone/>
            </a:pPr>
            <a:endParaRPr sz="1200">
              <a:solidFill>
                <a:schemeClr val="dk1"/>
              </a:solidFill>
              <a:highlight>
                <a:schemeClr val="lt1"/>
              </a:highlight>
              <a:latin typeface="Roboto"/>
              <a:ea typeface="Roboto"/>
              <a:cs typeface="Roboto"/>
              <a:sym typeface="Roboto"/>
            </a:endParaRPr>
          </a:p>
          <a:p>
            <a:pPr marL="0" lvl="0" indent="179999" algn="l" rtl="0">
              <a:lnSpc>
                <a:spcPct val="115000"/>
              </a:lnSpc>
              <a:spcBef>
                <a:spcPts val="0"/>
              </a:spcBef>
              <a:spcAft>
                <a:spcPts val="0"/>
              </a:spcAft>
              <a:buNone/>
            </a:pPr>
            <a:endParaRPr sz="1800">
              <a:solidFill>
                <a:schemeClr val="dk2"/>
              </a:solidFill>
            </a:endParaRPr>
          </a:p>
          <a:p>
            <a:pPr marL="0" lvl="0" indent="179999" algn="l" rtl="0">
              <a:lnSpc>
                <a:spcPct val="115000"/>
              </a:lnSpc>
              <a:spcBef>
                <a:spcPts val="0"/>
              </a:spcBef>
              <a:spcAft>
                <a:spcPts val="0"/>
              </a:spcAft>
              <a:buNone/>
            </a:pPr>
            <a:endParaRPr sz="1800">
              <a:solidFill>
                <a:schemeClr val="dk2"/>
              </a:solidFill>
            </a:endParaRPr>
          </a:p>
          <a:p>
            <a:pPr marL="0" lvl="0" indent="179999" algn="l" rtl="0">
              <a:lnSpc>
                <a:spcPct val="115000"/>
              </a:lnSpc>
              <a:spcBef>
                <a:spcPts val="0"/>
              </a:spcBef>
              <a:spcAft>
                <a:spcPts val="0"/>
              </a:spcAft>
              <a:buNone/>
            </a:pPr>
            <a:endParaRPr sz="1800">
              <a:solidFill>
                <a:schemeClr val="dk2"/>
              </a:solidFill>
            </a:endParaRPr>
          </a:p>
          <a:p>
            <a:pPr marL="0" lvl="0" indent="179999" algn="l" rtl="0">
              <a:lnSpc>
                <a:spcPct val="115000"/>
              </a:lnSpc>
              <a:spcBef>
                <a:spcPts val="0"/>
              </a:spcBef>
              <a:spcAft>
                <a:spcPts val="0"/>
              </a:spcAft>
              <a:buNone/>
            </a:pPr>
            <a:endParaRPr sz="1800">
              <a:solidFill>
                <a:schemeClr val="dk2"/>
              </a:solidFill>
            </a:endParaRPr>
          </a:p>
          <a:p>
            <a:pPr marL="0" lvl="0" indent="179999" algn="l" rtl="0">
              <a:lnSpc>
                <a:spcPct val="115000"/>
              </a:lnSpc>
              <a:spcBef>
                <a:spcPts val="0"/>
              </a:spcBef>
              <a:spcAft>
                <a:spcPts val="0"/>
              </a:spcAft>
              <a:buNone/>
            </a:pPr>
            <a:endParaRPr sz="1800">
              <a:solidFill>
                <a:schemeClr val="dk2"/>
              </a:solidFill>
            </a:endParaRPr>
          </a:p>
          <a:p>
            <a:pPr marL="0" lvl="0" indent="179999" algn="l" rtl="0">
              <a:lnSpc>
                <a:spcPct val="115000"/>
              </a:lnSpc>
              <a:spcBef>
                <a:spcPts val="0"/>
              </a:spcBef>
              <a:spcAft>
                <a:spcPts val="0"/>
              </a:spcAft>
              <a:buNone/>
            </a:pPr>
            <a:endParaRPr sz="1800">
              <a:solidFill>
                <a:schemeClr val="dk2"/>
              </a:solidFill>
            </a:endParaRPr>
          </a:p>
          <a:p>
            <a:pPr marL="0" lvl="0" indent="179999" algn="l" rtl="0">
              <a:lnSpc>
                <a:spcPct val="115000"/>
              </a:lnSpc>
              <a:spcBef>
                <a:spcPts val="0"/>
              </a:spcBef>
              <a:spcAft>
                <a:spcPts val="0"/>
              </a:spcAft>
              <a:buNone/>
            </a:pPr>
            <a:endParaRPr sz="1800">
              <a:solidFill>
                <a:schemeClr val="dk2"/>
              </a:solidFill>
            </a:endParaRPr>
          </a:p>
          <a:p>
            <a:pPr marL="0" lvl="0" indent="179999" algn="just" rtl="0">
              <a:lnSpc>
                <a:spcPct val="115000"/>
              </a:lnSpc>
              <a:spcBef>
                <a:spcPts val="0"/>
              </a:spcBef>
              <a:spcAft>
                <a:spcPts val="0"/>
              </a:spcAft>
              <a:buNone/>
            </a:pPr>
            <a:r>
              <a:rPr lang="uk" sz="1200">
                <a:solidFill>
                  <a:schemeClr val="dk1"/>
                </a:solidFill>
              </a:rPr>
              <a:t>Зрозуміло, що регулярний вираз відпрацював дуже добре, і тепер Тest.txt знаходиться в стані </a:t>
            </a:r>
            <a:r>
              <a:rPr lang="uk" sz="1200" b="1">
                <a:solidFill>
                  <a:schemeClr val="dk1"/>
                </a:solidFill>
              </a:rPr>
              <a:t>Staged</a:t>
            </a:r>
            <a:r>
              <a:rPr lang="uk" sz="1200">
                <a:solidFill>
                  <a:schemeClr val="dk1"/>
                </a:solidFill>
              </a:rPr>
              <a:t>.</a:t>
            </a:r>
            <a:endParaRPr sz="1200">
              <a:solidFill>
                <a:schemeClr val="dk1"/>
              </a:solidFill>
              <a:highlight>
                <a:schemeClr val="lt1"/>
              </a:highlight>
              <a:latin typeface="Roboto"/>
              <a:ea typeface="Roboto"/>
              <a:cs typeface="Roboto"/>
              <a:sym typeface="Roboto"/>
            </a:endParaRPr>
          </a:p>
        </p:txBody>
      </p:sp>
      <p:pic>
        <p:nvPicPr>
          <p:cNvPr id="189" name="Google Shape;189;g11b810f6760_1_16"/>
          <p:cNvPicPr preferRelativeResize="0"/>
          <p:nvPr/>
        </p:nvPicPr>
        <p:blipFill>
          <a:blip r:embed="rId3">
            <a:alphaModFix/>
          </a:blip>
          <a:stretch>
            <a:fillRect/>
          </a:stretch>
        </p:blipFill>
        <p:spPr>
          <a:xfrm>
            <a:off x="2132561" y="2313838"/>
            <a:ext cx="5882101" cy="1918625"/>
          </a:xfrm>
          <a:prstGeom prst="rect">
            <a:avLst/>
          </a:prstGeom>
          <a:noFill/>
          <a:ln>
            <a:noFill/>
          </a:ln>
        </p:spPr>
      </p:pic>
      <p:sp>
        <p:nvSpPr>
          <p:cNvPr id="190" name="Google Shape;190;g11b810f6760_1_16"/>
          <p:cNvSpPr/>
          <p:nvPr/>
        </p:nvSpPr>
        <p:spPr>
          <a:xfrm>
            <a:off x="1129338" y="3222913"/>
            <a:ext cx="867900" cy="233400"/>
          </a:xfrm>
          <a:prstGeom prst="rightArrow">
            <a:avLst>
              <a:gd name="adj1" fmla="val 50000"/>
              <a:gd name="adj2" fmla="val 50000"/>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g11b810f6760_1_16"/>
          <p:cNvSpPr/>
          <p:nvPr/>
        </p:nvSpPr>
        <p:spPr>
          <a:xfrm>
            <a:off x="1129338" y="3927663"/>
            <a:ext cx="867900" cy="233400"/>
          </a:xfrm>
          <a:prstGeom prst="rightArrow">
            <a:avLst>
              <a:gd name="adj1" fmla="val 50000"/>
              <a:gd name="adj2" fmla="val 50000"/>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2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uk">
                <a:latin typeface="Roboto"/>
                <a:ea typeface="Roboto"/>
                <a:cs typeface="Roboto"/>
                <a:sym typeface="Roboto"/>
              </a:rPr>
              <a:t>Основи роботи з GIT</a:t>
            </a:r>
            <a:endParaRPr>
              <a:latin typeface="Roboto"/>
              <a:ea typeface="Roboto"/>
              <a:cs typeface="Roboto"/>
              <a:sym typeface="Roboto"/>
            </a:endParaRPr>
          </a:p>
          <a:p>
            <a:pPr marL="0" lvl="0" indent="0" algn="l" rtl="0">
              <a:lnSpc>
                <a:spcPct val="100000"/>
              </a:lnSpc>
              <a:spcBef>
                <a:spcPts val="0"/>
              </a:spcBef>
              <a:spcAft>
                <a:spcPts val="0"/>
              </a:spcAft>
              <a:buSzPct val="111111"/>
              <a:buNone/>
            </a:pPr>
            <a:endParaRPr>
              <a:latin typeface="Roboto"/>
              <a:ea typeface="Roboto"/>
              <a:cs typeface="Roboto"/>
              <a:sym typeface="Roboto"/>
            </a:endParaRPr>
          </a:p>
        </p:txBody>
      </p:sp>
      <p:sp>
        <p:nvSpPr>
          <p:cNvPr id="62" name="Google Shape;62;p23"/>
          <p:cNvSpPr txBox="1">
            <a:spLocks noGrp="1"/>
          </p:cNvSpPr>
          <p:nvPr>
            <p:ph type="body" idx="1"/>
          </p:nvPr>
        </p:nvSpPr>
        <p:spPr>
          <a:xfrm>
            <a:off x="311700" y="1152475"/>
            <a:ext cx="4260300" cy="3416400"/>
          </a:xfrm>
          <a:prstGeom prst="rect">
            <a:avLst/>
          </a:prstGeom>
          <a:noFill/>
          <a:ln>
            <a:noFill/>
          </a:ln>
        </p:spPr>
        <p:txBody>
          <a:bodyPr spcFirstLastPara="1" wrap="square" lIns="91425" tIns="91425" rIns="91425" bIns="91425" anchor="t" anchorCtr="0">
            <a:normAutofit/>
          </a:bodyPr>
          <a:lstStyle/>
          <a:p>
            <a:pPr marL="457200" lvl="0" indent="-330200" algn="l" rtl="0">
              <a:spcBef>
                <a:spcPts val="2200"/>
              </a:spcBef>
              <a:spcAft>
                <a:spcPts val="0"/>
              </a:spcAft>
              <a:buClr>
                <a:schemeClr val="dk1"/>
              </a:buClr>
              <a:buSzPts val="1600"/>
              <a:buFont typeface="Roboto"/>
              <a:buChar char="●"/>
            </a:pPr>
            <a:r>
              <a:rPr lang="uk" sz="1600">
                <a:solidFill>
                  <a:schemeClr val="dk1"/>
                </a:solidFill>
                <a:highlight>
                  <a:schemeClr val="lt1"/>
                </a:highlight>
                <a:latin typeface="Roboto"/>
                <a:ea typeface="Roboto"/>
                <a:cs typeface="Roboto"/>
                <a:sym typeface="Roboto"/>
              </a:rPr>
              <a:t>Що таке GIT?</a:t>
            </a:r>
            <a:endParaRPr sz="1600">
              <a:solidFill>
                <a:schemeClr val="dk1"/>
              </a:solidFill>
              <a:highlight>
                <a:schemeClr val="lt1"/>
              </a:highlight>
              <a:latin typeface="Roboto"/>
              <a:ea typeface="Roboto"/>
              <a:cs typeface="Roboto"/>
              <a:sym typeface="Roboto"/>
            </a:endParaRPr>
          </a:p>
          <a:p>
            <a:pPr marL="457200" lvl="0" indent="-330200" algn="l" rtl="0">
              <a:spcBef>
                <a:spcPts val="0"/>
              </a:spcBef>
              <a:spcAft>
                <a:spcPts val="0"/>
              </a:spcAft>
              <a:buClr>
                <a:schemeClr val="dk1"/>
              </a:buClr>
              <a:buSzPts val="1600"/>
              <a:buFont typeface="Roboto"/>
              <a:buChar char="●"/>
            </a:pPr>
            <a:r>
              <a:rPr lang="uk" sz="1600">
                <a:solidFill>
                  <a:schemeClr val="dk1"/>
                </a:solidFill>
                <a:highlight>
                  <a:schemeClr val="lt1"/>
                </a:highlight>
                <a:latin typeface="Roboto"/>
                <a:ea typeface="Roboto"/>
                <a:cs typeface="Roboto"/>
                <a:sym typeface="Roboto"/>
              </a:rPr>
              <a:t>Переваги GIT</a:t>
            </a:r>
            <a:endParaRPr sz="1600">
              <a:solidFill>
                <a:schemeClr val="dk1"/>
              </a:solidFill>
              <a:highlight>
                <a:schemeClr val="lt1"/>
              </a:highlight>
              <a:latin typeface="Roboto"/>
              <a:ea typeface="Roboto"/>
              <a:cs typeface="Roboto"/>
              <a:sym typeface="Roboto"/>
            </a:endParaRPr>
          </a:p>
          <a:p>
            <a:pPr marL="457200" lvl="0" indent="-330200" algn="l" rtl="0">
              <a:spcBef>
                <a:spcPts val="0"/>
              </a:spcBef>
              <a:spcAft>
                <a:spcPts val="0"/>
              </a:spcAft>
              <a:buClr>
                <a:schemeClr val="dk1"/>
              </a:buClr>
              <a:buSzPts val="1600"/>
              <a:buFont typeface="Roboto"/>
              <a:buChar char="●"/>
            </a:pPr>
            <a:r>
              <a:rPr lang="uk" sz="1600">
                <a:solidFill>
                  <a:schemeClr val="dk1"/>
                </a:solidFill>
                <a:highlight>
                  <a:schemeClr val="lt1"/>
                </a:highlight>
                <a:latin typeface="Roboto"/>
                <a:ea typeface="Roboto"/>
                <a:cs typeface="Roboto"/>
                <a:sym typeface="Roboto"/>
              </a:rPr>
              <a:t>Початок роботи з GIT</a:t>
            </a:r>
            <a:endParaRPr sz="1600">
              <a:solidFill>
                <a:schemeClr val="dk1"/>
              </a:solidFill>
              <a:highlight>
                <a:schemeClr val="lt1"/>
              </a:highlight>
              <a:latin typeface="Roboto"/>
              <a:ea typeface="Roboto"/>
              <a:cs typeface="Roboto"/>
              <a:sym typeface="Roboto"/>
            </a:endParaRPr>
          </a:p>
          <a:p>
            <a:pPr marL="457200" lvl="0" indent="-330200" algn="l" rtl="0">
              <a:spcBef>
                <a:spcPts val="0"/>
              </a:spcBef>
              <a:spcAft>
                <a:spcPts val="0"/>
              </a:spcAft>
              <a:buClr>
                <a:schemeClr val="dk1"/>
              </a:buClr>
              <a:buSzPts val="1600"/>
              <a:buFont typeface="Roboto"/>
              <a:buChar char="●"/>
            </a:pPr>
            <a:r>
              <a:rPr lang="uk" sz="1600">
                <a:solidFill>
                  <a:schemeClr val="dk1"/>
                </a:solidFill>
                <a:highlight>
                  <a:schemeClr val="lt1"/>
                </a:highlight>
                <a:latin typeface="Roboto"/>
                <a:ea typeface="Roboto"/>
                <a:cs typeface="Roboto"/>
                <a:sym typeface="Roboto"/>
              </a:rPr>
              <a:t>Початкове налаштування GIT</a:t>
            </a:r>
            <a:endParaRPr sz="1600">
              <a:solidFill>
                <a:schemeClr val="dk1"/>
              </a:solidFill>
              <a:highlight>
                <a:schemeClr val="lt1"/>
              </a:highlight>
              <a:latin typeface="Roboto"/>
              <a:ea typeface="Roboto"/>
              <a:cs typeface="Roboto"/>
              <a:sym typeface="Roboto"/>
            </a:endParaRPr>
          </a:p>
          <a:p>
            <a:pPr marL="457200" lvl="0" indent="-330200" algn="l" rtl="0">
              <a:spcBef>
                <a:spcPts val="0"/>
              </a:spcBef>
              <a:spcAft>
                <a:spcPts val="0"/>
              </a:spcAft>
              <a:buClr>
                <a:schemeClr val="dk1"/>
              </a:buClr>
              <a:buSzPts val="1600"/>
              <a:buFont typeface="Roboto"/>
              <a:buChar char="●"/>
            </a:pPr>
            <a:r>
              <a:rPr lang="uk" sz="1600">
                <a:solidFill>
                  <a:schemeClr val="dk1"/>
                </a:solidFill>
                <a:highlight>
                  <a:schemeClr val="lt1"/>
                </a:highlight>
                <a:latin typeface="Roboto"/>
                <a:ea typeface="Roboto"/>
                <a:cs typeface="Roboto"/>
                <a:sym typeface="Roboto"/>
              </a:rPr>
              <a:t>Робота в локальному репозиторії</a:t>
            </a:r>
            <a:endParaRPr sz="1600">
              <a:solidFill>
                <a:schemeClr val="dk1"/>
              </a:solidFill>
              <a:highlight>
                <a:schemeClr val="lt1"/>
              </a:highlight>
              <a:latin typeface="Roboto"/>
              <a:ea typeface="Roboto"/>
              <a:cs typeface="Roboto"/>
              <a:sym typeface="Roboto"/>
            </a:endParaRPr>
          </a:p>
          <a:p>
            <a:pPr marL="457200" lvl="0" indent="-330200" algn="l" rtl="0">
              <a:spcBef>
                <a:spcPts val="0"/>
              </a:spcBef>
              <a:spcAft>
                <a:spcPts val="0"/>
              </a:spcAft>
              <a:buClr>
                <a:schemeClr val="dk1"/>
              </a:buClr>
              <a:buSzPts val="1600"/>
              <a:buFont typeface="Roboto"/>
              <a:buChar char="●"/>
            </a:pPr>
            <a:r>
              <a:rPr lang="uk" sz="1600">
                <a:solidFill>
                  <a:schemeClr val="dk1"/>
                </a:solidFill>
                <a:highlight>
                  <a:schemeClr val="lt1"/>
                </a:highlight>
                <a:latin typeface="Roboto"/>
                <a:ea typeface="Roboto"/>
                <a:cs typeface="Roboto"/>
                <a:sym typeface="Roboto"/>
              </a:rPr>
              <a:t>Робота з віддаленим репозиторієм</a:t>
            </a:r>
            <a:endParaRPr sz="1600">
              <a:solidFill>
                <a:schemeClr val="dk1"/>
              </a:solidFill>
              <a:highlight>
                <a:schemeClr val="lt1"/>
              </a:highlight>
              <a:latin typeface="Roboto"/>
              <a:ea typeface="Roboto"/>
              <a:cs typeface="Roboto"/>
              <a:sym typeface="Roboto"/>
            </a:endParaRPr>
          </a:p>
          <a:p>
            <a:pPr marL="457200" lvl="0" indent="-330200" algn="l" rtl="0">
              <a:spcBef>
                <a:spcPts val="0"/>
              </a:spcBef>
              <a:spcAft>
                <a:spcPts val="0"/>
              </a:spcAft>
              <a:buClr>
                <a:schemeClr val="dk1"/>
              </a:buClr>
              <a:buSzPts val="1600"/>
              <a:buFont typeface="Roboto"/>
              <a:buChar char="●"/>
            </a:pPr>
            <a:r>
              <a:rPr lang="uk" sz="1600">
                <a:solidFill>
                  <a:schemeClr val="dk1"/>
                </a:solidFill>
                <a:highlight>
                  <a:schemeClr val="lt1"/>
                </a:highlight>
                <a:latin typeface="Roboto"/>
                <a:ea typeface="Roboto"/>
                <a:cs typeface="Roboto"/>
                <a:sym typeface="Roboto"/>
              </a:rPr>
              <a:t>Додаткова інформація</a:t>
            </a:r>
            <a:endParaRPr sz="1600">
              <a:solidFill>
                <a:schemeClr val="dk1"/>
              </a:solidFill>
              <a:highlight>
                <a:schemeClr val="lt1"/>
              </a:highlight>
              <a:latin typeface="Roboto"/>
              <a:ea typeface="Roboto"/>
              <a:cs typeface="Roboto"/>
              <a:sym typeface="Roboto"/>
            </a:endParaRPr>
          </a:p>
          <a:p>
            <a:pPr marL="457200" lvl="0" indent="-330200" algn="l" rtl="0">
              <a:spcBef>
                <a:spcPts val="0"/>
              </a:spcBef>
              <a:spcAft>
                <a:spcPts val="0"/>
              </a:spcAft>
              <a:buClr>
                <a:schemeClr val="dk1"/>
              </a:buClr>
              <a:buSzPts val="1600"/>
              <a:buFont typeface="Roboto"/>
              <a:buChar char="●"/>
            </a:pPr>
            <a:r>
              <a:rPr lang="uk" sz="1600">
                <a:solidFill>
                  <a:schemeClr val="dk1"/>
                </a:solidFill>
                <a:highlight>
                  <a:schemeClr val="lt1"/>
                </a:highlight>
                <a:latin typeface="Roboto"/>
                <a:ea typeface="Roboto"/>
                <a:cs typeface="Roboto"/>
                <a:sym typeface="Roboto"/>
              </a:rPr>
              <a:t>GitLab vs GitHub</a:t>
            </a:r>
            <a:endParaRPr sz="1600">
              <a:solidFill>
                <a:schemeClr val="dk1"/>
              </a:solidFill>
              <a:highlight>
                <a:schemeClr val="lt1"/>
              </a:highlight>
              <a:latin typeface="Roboto"/>
              <a:ea typeface="Roboto"/>
              <a:cs typeface="Roboto"/>
              <a:sym typeface="Roboto"/>
            </a:endParaRPr>
          </a:p>
          <a:p>
            <a:pPr marL="457200" lvl="0" indent="-330200" algn="l" rtl="0">
              <a:spcBef>
                <a:spcPts val="0"/>
              </a:spcBef>
              <a:spcAft>
                <a:spcPts val="0"/>
              </a:spcAft>
              <a:buClr>
                <a:schemeClr val="dk1"/>
              </a:buClr>
              <a:buSzPts val="1600"/>
              <a:buFont typeface="Roboto"/>
              <a:buChar char="●"/>
            </a:pPr>
            <a:r>
              <a:rPr lang="uk" sz="1600">
                <a:solidFill>
                  <a:schemeClr val="dk1"/>
                </a:solidFill>
                <a:highlight>
                  <a:schemeClr val="lt1"/>
                </a:highlight>
                <a:latin typeface="Roboto"/>
                <a:ea typeface="Roboto"/>
                <a:cs typeface="Roboto"/>
                <a:sym typeface="Roboto"/>
              </a:rPr>
              <a:t>Домашнє завдання</a:t>
            </a:r>
            <a:endParaRPr sz="1600">
              <a:solidFill>
                <a:schemeClr val="dk1"/>
              </a:solidFill>
              <a:highlight>
                <a:schemeClr val="lt1"/>
              </a:highlight>
              <a:latin typeface="Roboto"/>
              <a:ea typeface="Roboto"/>
              <a:cs typeface="Roboto"/>
              <a:sym typeface="Roboto"/>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g11b810f6760_1_2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uk">
                <a:latin typeface="Roboto"/>
                <a:ea typeface="Roboto"/>
                <a:cs typeface="Roboto"/>
                <a:sym typeface="Roboto"/>
              </a:rPr>
              <a:t>Основи роботи з GIT</a:t>
            </a:r>
            <a:endParaRPr>
              <a:latin typeface="Roboto"/>
              <a:ea typeface="Roboto"/>
              <a:cs typeface="Roboto"/>
              <a:sym typeface="Roboto"/>
            </a:endParaRPr>
          </a:p>
        </p:txBody>
      </p:sp>
      <p:sp>
        <p:nvSpPr>
          <p:cNvPr id="197" name="Google Shape;197;g11b810f6760_1_25"/>
          <p:cNvSpPr txBox="1"/>
          <p:nvPr/>
        </p:nvSpPr>
        <p:spPr>
          <a:xfrm>
            <a:off x="311700" y="1223550"/>
            <a:ext cx="8520600" cy="4311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a:buNone/>
            </a:pPr>
            <a:r>
              <a:rPr lang="uk" sz="1600" b="1">
                <a:solidFill>
                  <a:schemeClr val="dk1"/>
                </a:solidFill>
                <a:highlight>
                  <a:schemeClr val="lt1"/>
                </a:highlight>
                <a:latin typeface="Roboto"/>
                <a:ea typeface="Roboto"/>
                <a:cs typeface="Roboto"/>
                <a:sym typeface="Roboto"/>
              </a:rPr>
              <a:t>Робота в локальному репозиторії</a:t>
            </a:r>
            <a:endParaRPr sz="1200">
              <a:solidFill>
                <a:schemeClr val="dk1"/>
              </a:solidFill>
              <a:highlight>
                <a:schemeClr val="lt1"/>
              </a:highlight>
            </a:endParaRPr>
          </a:p>
        </p:txBody>
      </p:sp>
      <p:sp>
        <p:nvSpPr>
          <p:cNvPr id="198" name="Google Shape;198;g11b810f6760_1_25"/>
          <p:cNvSpPr txBox="1"/>
          <p:nvPr/>
        </p:nvSpPr>
        <p:spPr>
          <a:xfrm>
            <a:off x="311700" y="1654650"/>
            <a:ext cx="85206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uk" sz="1200">
                <a:solidFill>
                  <a:schemeClr val="dk1"/>
                </a:solidFill>
                <a:highlight>
                  <a:schemeClr val="lt1"/>
                </a:highlight>
              </a:rPr>
              <a:t>На малюнку відображена схема руху файлів через різні стани: файл Test.txt знаходиться у стані </a:t>
            </a:r>
            <a:r>
              <a:rPr lang="uk" sz="1200" b="1">
                <a:solidFill>
                  <a:schemeClr val="dk1"/>
                </a:solidFill>
                <a:highlight>
                  <a:schemeClr val="lt1"/>
                </a:highlight>
              </a:rPr>
              <a:t>staged</a:t>
            </a:r>
            <a:r>
              <a:rPr lang="uk" sz="1200">
                <a:solidFill>
                  <a:schemeClr val="dk1"/>
                </a:solidFill>
                <a:highlight>
                  <a:schemeClr val="lt1"/>
                </a:highlight>
              </a:rPr>
              <a:t>.</a:t>
            </a:r>
            <a:endParaRPr sz="1200">
              <a:solidFill>
                <a:schemeClr val="dk1"/>
              </a:solidFill>
              <a:highlight>
                <a:schemeClr val="lt1"/>
              </a:highlight>
              <a:latin typeface="Roboto"/>
              <a:ea typeface="Roboto"/>
              <a:cs typeface="Roboto"/>
              <a:sym typeface="Roboto"/>
            </a:endParaRPr>
          </a:p>
        </p:txBody>
      </p:sp>
      <p:pic>
        <p:nvPicPr>
          <p:cNvPr id="199" name="Google Shape;199;g11b810f6760_1_25"/>
          <p:cNvPicPr preferRelativeResize="0"/>
          <p:nvPr/>
        </p:nvPicPr>
        <p:blipFill>
          <a:blip r:embed="rId3">
            <a:alphaModFix/>
          </a:blip>
          <a:stretch>
            <a:fillRect/>
          </a:stretch>
        </p:blipFill>
        <p:spPr>
          <a:xfrm>
            <a:off x="1553513" y="2023950"/>
            <a:ext cx="6036976" cy="29695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g11b810f6760_1_3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uk">
                <a:latin typeface="Roboto"/>
                <a:ea typeface="Roboto"/>
                <a:cs typeface="Roboto"/>
                <a:sym typeface="Roboto"/>
              </a:rPr>
              <a:t>Основи роботи з GIT</a:t>
            </a:r>
            <a:endParaRPr>
              <a:latin typeface="Roboto"/>
              <a:ea typeface="Roboto"/>
              <a:cs typeface="Roboto"/>
              <a:sym typeface="Roboto"/>
            </a:endParaRPr>
          </a:p>
        </p:txBody>
      </p:sp>
      <p:sp>
        <p:nvSpPr>
          <p:cNvPr id="205" name="Google Shape;205;g11b810f6760_1_37"/>
          <p:cNvSpPr txBox="1"/>
          <p:nvPr/>
        </p:nvSpPr>
        <p:spPr>
          <a:xfrm>
            <a:off x="311700" y="1223550"/>
            <a:ext cx="8520600" cy="4311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a:buNone/>
            </a:pPr>
            <a:r>
              <a:rPr lang="uk" sz="1600" b="1">
                <a:solidFill>
                  <a:schemeClr val="dk1"/>
                </a:solidFill>
                <a:highlight>
                  <a:schemeClr val="lt1"/>
                </a:highlight>
                <a:latin typeface="Roboto"/>
                <a:ea typeface="Roboto"/>
                <a:cs typeface="Roboto"/>
                <a:sym typeface="Roboto"/>
              </a:rPr>
              <a:t>Робота в локальному репозиторії</a:t>
            </a:r>
            <a:endParaRPr sz="1200">
              <a:solidFill>
                <a:schemeClr val="dk1"/>
              </a:solidFill>
              <a:highlight>
                <a:schemeClr val="lt1"/>
              </a:highlight>
            </a:endParaRPr>
          </a:p>
        </p:txBody>
      </p:sp>
      <p:sp>
        <p:nvSpPr>
          <p:cNvPr id="206" name="Google Shape;206;g11b810f6760_1_37"/>
          <p:cNvSpPr txBox="1"/>
          <p:nvPr/>
        </p:nvSpPr>
        <p:spPr>
          <a:xfrm>
            <a:off x="311700" y="1654650"/>
            <a:ext cx="8520600" cy="1571400"/>
          </a:xfrm>
          <a:prstGeom prst="rect">
            <a:avLst/>
          </a:prstGeom>
          <a:noFill/>
          <a:ln>
            <a:noFill/>
          </a:ln>
        </p:spPr>
        <p:txBody>
          <a:bodyPr spcFirstLastPara="1" wrap="square" lIns="91425" tIns="91425" rIns="91425" bIns="91425" anchor="t" anchorCtr="0">
            <a:spAutoFit/>
          </a:bodyPr>
          <a:lstStyle/>
          <a:p>
            <a:pPr marL="0" lvl="0" indent="0" algn="just" rtl="0">
              <a:lnSpc>
                <a:spcPct val="115000"/>
              </a:lnSpc>
              <a:spcBef>
                <a:spcPts val="0"/>
              </a:spcBef>
              <a:spcAft>
                <a:spcPts val="0"/>
              </a:spcAft>
              <a:buNone/>
            </a:pPr>
            <a:r>
              <a:rPr lang="uk" sz="1200">
                <a:solidFill>
                  <a:schemeClr val="dk1"/>
                </a:solidFill>
              </a:rPr>
              <a:t>І, нарешті, останній етап при локальному репозиторії — зробити commit* (неформ. - закоммітити):</a:t>
            </a:r>
            <a:br>
              <a:rPr lang="uk" sz="1200">
                <a:solidFill>
                  <a:schemeClr val="dk1"/>
                </a:solidFill>
              </a:rPr>
            </a:br>
            <a:r>
              <a:rPr lang="uk" sz="1200">
                <a:solidFill>
                  <a:schemeClr val="dk1"/>
                </a:solidFill>
              </a:rPr>
              <a:t>*</a:t>
            </a:r>
            <a:r>
              <a:rPr lang="uk" sz="1000">
                <a:solidFill>
                  <a:schemeClr val="dk1"/>
                </a:solidFill>
              </a:rPr>
              <a:t>З англ. commit означає «фіксувати». Git-commit — це операція, яка створює всі підготовлені зміни і відправляє їх у репозиторій як єдине ціле. Навіщо потрібен комміт, якщо Git і так слідкує за всіма змінами? Комміти розбивають процес розробки, що складається з великого обсягу виправлень у файлі, на окремі кроки. Тобто комміт — це логічно завершена зміна всередині проекту і зрозуміла (в тому числі й іншими розробниками) точка, до якої можна повернутися, якщо виникнуть якісь проблеми.</a:t>
            </a:r>
            <a:endParaRPr sz="1000">
              <a:solidFill>
                <a:schemeClr val="dk1"/>
              </a:solidFill>
            </a:endParaRPr>
          </a:p>
          <a:p>
            <a:pPr marL="0" lvl="0" indent="0" algn="l" rtl="0">
              <a:spcBef>
                <a:spcPts val="0"/>
              </a:spcBef>
              <a:spcAft>
                <a:spcPts val="0"/>
              </a:spcAft>
              <a:buNone/>
            </a:pPr>
            <a:endParaRPr b="1">
              <a:solidFill>
                <a:schemeClr val="dk1"/>
              </a:solidFill>
              <a:highlight>
                <a:srgbClr val="FFF2CC"/>
              </a:highlight>
            </a:endParaRPr>
          </a:p>
          <a:p>
            <a:pPr marL="0" lvl="0" indent="0" algn="l" rtl="0">
              <a:spcBef>
                <a:spcPts val="0"/>
              </a:spcBef>
              <a:spcAft>
                <a:spcPts val="0"/>
              </a:spcAft>
              <a:buNone/>
            </a:pPr>
            <a:r>
              <a:rPr lang="uk" b="1">
                <a:solidFill>
                  <a:schemeClr val="dk1"/>
                </a:solidFill>
                <a:highlight>
                  <a:srgbClr val="FCE5CD"/>
                </a:highlight>
              </a:rPr>
              <a:t>git commit -m “first commit: all txt files were added to the project”</a:t>
            </a:r>
            <a:endParaRPr sz="1200">
              <a:solidFill>
                <a:schemeClr val="dk1"/>
              </a:solidFill>
              <a:highlight>
                <a:srgbClr val="FCE5CD"/>
              </a:highlight>
            </a:endParaRPr>
          </a:p>
        </p:txBody>
      </p:sp>
      <p:sp>
        <p:nvSpPr>
          <p:cNvPr id="207" name="Google Shape;207;g11b810f6760_1_37"/>
          <p:cNvSpPr txBox="1"/>
          <p:nvPr/>
        </p:nvSpPr>
        <p:spPr>
          <a:xfrm>
            <a:off x="311700" y="4474725"/>
            <a:ext cx="8520600" cy="482400"/>
          </a:xfrm>
          <a:prstGeom prst="rect">
            <a:avLst/>
          </a:prstGeom>
          <a:noFill/>
          <a:ln>
            <a:noFill/>
          </a:ln>
        </p:spPr>
        <p:txBody>
          <a:bodyPr spcFirstLastPara="1" wrap="square" lIns="91425" tIns="91425" rIns="91425" bIns="91425" anchor="t" anchorCtr="0">
            <a:spAutoFit/>
          </a:bodyPr>
          <a:lstStyle/>
          <a:p>
            <a:pPr marL="0" lvl="0" indent="0" algn="just" rtl="0">
              <a:lnSpc>
                <a:spcPct val="115000"/>
              </a:lnSpc>
              <a:spcBef>
                <a:spcPts val="0"/>
              </a:spcBef>
              <a:spcAft>
                <a:spcPts val="0"/>
              </a:spcAft>
              <a:buNone/>
            </a:pPr>
            <a:r>
              <a:rPr lang="uk" sz="900">
                <a:solidFill>
                  <a:srgbClr val="000000"/>
                </a:solidFill>
              </a:rPr>
              <a:t>Якщо у вас на даному етапі виникне помилка, наприклад, ви скопіювали команду вище, виправте лапки на початку і в кінці коментаря. Вони мають бути введені на англійській розкладці клавіатури. Текст у лапках - це коментар. Це короткий опис того, які були зміни у файлі.</a:t>
            </a:r>
            <a:endParaRPr sz="1200">
              <a:solidFill>
                <a:srgbClr val="000000"/>
              </a:solidFill>
            </a:endParaRPr>
          </a:p>
        </p:txBody>
      </p:sp>
      <p:pic>
        <p:nvPicPr>
          <p:cNvPr id="208" name="Google Shape;208;g11b810f6760_1_37"/>
          <p:cNvPicPr preferRelativeResize="0"/>
          <p:nvPr/>
        </p:nvPicPr>
        <p:blipFill>
          <a:blip r:embed="rId3">
            <a:alphaModFix/>
          </a:blip>
          <a:stretch>
            <a:fillRect/>
          </a:stretch>
        </p:blipFill>
        <p:spPr>
          <a:xfrm>
            <a:off x="697250" y="3293725"/>
            <a:ext cx="7749500" cy="11133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g11b810f6760_1_4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uk">
                <a:latin typeface="Roboto"/>
                <a:ea typeface="Roboto"/>
                <a:cs typeface="Roboto"/>
                <a:sym typeface="Roboto"/>
              </a:rPr>
              <a:t>Основи роботи з GIT</a:t>
            </a:r>
            <a:endParaRPr>
              <a:latin typeface="Roboto"/>
              <a:ea typeface="Roboto"/>
              <a:cs typeface="Roboto"/>
              <a:sym typeface="Roboto"/>
            </a:endParaRPr>
          </a:p>
        </p:txBody>
      </p:sp>
      <p:sp>
        <p:nvSpPr>
          <p:cNvPr id="214" name="Google Shape;214;g11b810f6760_1_46"/>
          <p:cNvSpPr txBox="1"/>
          <p:nvPr/>
        </p:nvSpPr>
        <p:spPr>
          <a:xfrm>
            <a:off x="311700" y="1223550"/>
            <a:ext cx="8520600" cy="4311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a:buNone/>
            </a:pPr>
            <a:r>
              <a:rPr lang="uk" sz="1600" b="1">
                <a:solidFill>
                  <a:schemeClr val="dk1"/>
                </a:solidFill>
                <a:highlight>
                  <a:schemeClr val="lt1"/>
                </a:highlight>
                <a:latin typeface="Roboto"/>
                <a:ea typeface="Roboto"/>
                <a:cs typeface="Roboto"/>
                <a:sym typeface="Roboto"/>
              </a:rPr>
              <a:t>Робота в локальному репозиторії</a:t>
            </a:r>
            <a:endParaRPr sz="1200">
              <a:solidFill>
                <a:schemeClr val="dk1"/>
              </a:solidFill>
              <a:highlight>
                <a:schemeClr val="lt1"/>
              </a:highlight>
            </a:endParaRPr>
          </a:p>
        </p:txBody>
      </p:sp>
      <p:sp>
        <p:nvSpPr>
          <p:cNvPr id="215" name="Google Shape;215;g11b810f6760_1_46"/>
          <p:cNvSpPr txBox="1"/>
          <p:nvPr/>
        </p:nvSpPr>
        <p:spPr>
          <a:xfrm>
            <a:off x="311700" y="1654650"/>
            <a:ext cx="8520600" cy="1006500"/>
          </a:xfrm>
          <a:prstGeom prst="rect">
            <a:avLst/>
          </a:prstGeom>
          <a:noFill/>
          <a:ln>
            <a:noFill/>
          </a:ln>
        </p:spPr>
        <p:txBody>
          <a:bodyPr spcFirstLastPara="1" wrap="square" lIns="91425" tIns="91425" rIns="91425" bIns="91425" anchor="t" anchorCtr="0">
            <a:spAutoFit/>
          </a:bodyPr>
          <a:lstStyle/>
          <a:p>
            <a:pPr marL="0" lvl="0" indent="0" algn="just" rtl="0">
              <a:lnSpc>
                <a:spcPct val="115000"/>
              </a:lnSpc>
              <a:spcBef>
                <a:spcPts val="0"/>
              </a:spcBef>
              <a:spcAft>
                <a:spcPts val="0"/>
              </a:spcAft>
              <a:buNone/>
            </a:pPr>
            <a:r>
              <a:rPr lang="uk" sz="1200">
                <a:solidFill>
                  <a:srgbClr val="000000"/>
                </a:solidFill>
              </a:rPr>
              <a:t>Далі є чудова команда, щоб подивитися на історію коммітів у гілці. Скористаємося нею:</a:t>
            </a:r>
            <a:endParaRPr sz="1200">
              <a:solidFill>
                <a:srgbClr val="000000"/>
              </a:solidFill>
            </a:endParaRPr>
          </a:p>
          <a:p>
            <a:pPr marL="0" lvl="0" indent="0" algn="just" rtl="0">
              <a:lnSpc>
                <a:spcPct val="115000"/>
              </a:lnSpc>
              <a:spcBef>
                <a:spcPts val="0"/>
              </a:spcBef>
              <a:spcAft>
                <a:spcPts val="0"/>
              </a:spcAft>
              <a:buNone/>
            </a:pPr>
            <a:r>
              <a:rPr lang="uk" sz="1200">
                <a:solidFill>
                  <a:srgbClr val="000000"/>
                </a:solidFill>
              </a:rPr>
              <a:t/>
            </a:r>
            <a:br>
              <a:rPr lang="uk" sz="1200">
                <a:solidFill>
                  <a:srgbClr val="000000"/>
                </a:solidFill>
              </a:rPr>
            </a:br>
            <a:r>
              <a:rPr lang="uk" sz="1200" b="1">
                <a:solidFill>
                  <a:srgbClr val="000000"/>
                </a:solidFill>
                <a:highlight>
                  <a:srgbClr val="FCE5CD"/>
                </a:highlight>
              </a:rPr>
              <a:t>git log</a:t>
            </a:r>
            <a:endParaRPr sz="1200" b="1">
              <a:solidFill>
                <a:srgbClr val="000000"/>
              </a:solidFill>
              <a:highlight>
                <a:srgbClr val="FCE5CD"/>
              </a:highlight>
            </a:endParaRPr>
          </a:p>
          <a:p>
            <a:pPr marL="0" lvl="0" indent="179999" algn="just" rtl="0">
              <a:lnSpc>
                <a:spcPct val="115000"/>
              </a:lnSpc>
              <a:spcBef>
                <a:spcPts val="0"/>
              </a:spcBef>
              <a:spcAft>
                <a:spcPts val="0"/>
              </a:spcAft>
              <a:buNone/>
            </a:pPr>
            <a:endParaRPr sz="1200">
              <a:solidFill>
                <a:srgbClr val="000000"/>
              </a:solidFill>
            </a:endParaRPr>
          </a:p>
        </p:txBody>
      </p:sp>
      <p:pic>
        <p:nvPicPr>
          <p:cNvPr id="216" name="Google Shape;216;g11b810f6760_1_46"/>
          <p:cNvPicPr preferRelativeResize="0"/>
          <p:nvPr/>
        </p:nvPicPr>
        <p:blipFill>
          <a:blip r:embed="rId3">
            <a:alphaModFix/>
          </a:blip>
          <a:stretch>
            <a:fillRect/>
          </a:stretch>
        </p:blipFill>
        <p:spPr>
          <a:xfrm>
            <a:off x="697251" y="2661150"/>
            <a:ext cx="7749499" cy="1028702"/>
          </a:xfrm>
          <a:prstGeom prst="rect">
            <a:avLst/>
          </a:prstGeom>
          <a:noFill/>
          <a:ln>
            <a:noFill/>
          </a:ln>
        </p:spPr>
      </p:pic>
      <p:sp>
        <p:nvSpPr>
          <p:cNvPr id="217" name="Google Shape;217;g11b810f6760_1_46"/>
          <p:cNvSpPr txBox="1"/>
          <p:nvPr/>
        </p:nvSpPr>
        <p:spPr>
          <a:xfrm>
            <a:off x="311700" y="3822800"/>
            <a:ext cx="8520600" cy="8172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0"/>
              </a:spcAft>
              <a:buNone/>
            </a:pPr>
            <a:r>
              <a:rPr lang="uk" sz="1200">
                <a:solidFill>
                  <a:srgbClr val="000000"/>
                </a:solidFill>
                <a:highlight>
                  <a:srgbClr val="FFFFFF"/>
                </a:highlight>
                <a:latin typeface="Roboto"/>
                <a:ea typeface="Roboto"/>
                <a:cs typeface="Roboto"/>
                <a:sym typeface="Roboto"/>
              </a:rPr>
              <a:t>Тут вже видно, що з'явився наш перший комміт із текстом, який ми передали. Дуже важливо зрозуміти, що текст, який ми передаємо, має максимально точно визначати те, що було зроблено за цей комміт. Це в майбутньому допомагатиме багато разів.</a:t>
            </a:r>
            <a:endParaRPr sz="1800">
              <a:solidFill>
                <a:srgbClr val="595959"/>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g11b810f6760_1_5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uk">
                <a:latin typeface="Roboto"/>
                <a:ea typeface="Roboto"/>
                <a:cs typeface="Roboto"/>
                <a:sym typeface="Roboto"/>
              </a:rPr>
              <a:t>Основи роботи з GIT</a:t>
            </a:r>
            <a:endParaRPr>
              <a:latin typeface="Roboto"/>
              <a:ea typeface="Roboto"/>
              <a:cs typeface="Roboto"/>
              <a:sym typeface="Roboto"/>
            </a:endParaRPr>
          </a:p>
        </p:txBody>
      </p:sp>
      <p:sp>
        <p:nvSpPr>
          <p:cNvPr id="223" name="Google Shape;223;g11b810f6760_1_56"/>
          <p:cNvSpPr txBox="1"/>
          <p:nvPr/>
        </p:nvSpPr>
        <p:spPr>
          <a:xfrm>
            <a:off x="311700" y="1223550"/>
            <a:ext cx="8520600" cy="4311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a:buNone/>
            </a:pPr>
            <a:r>
              <a:rPr lang="uk" sz="1600" b="1">
                <a:solidFill>
                  <a:schemeClr val="dk1"/>
                </a:solidFill>
                <a:highlight>
                  <a:schemeClr val="lt1"/>
                </a:highlight>
                <a:latin typeface="Roboto"/>
                <a:ea typeface="Roboto"/>
                <a:cs typeface="Roboto"/>
                <a:sym typeface="Roboto"/>
              </a:rPr>
              <a:t>Робота в локальному репозиторії</a:t>
            </a:r>
            <a:endParaRPr sz="1200">
              <a:solidFill>
                <a:schemeClr val="dk1"/>
              </a:solidFill>
              <a:highlight>
                <a:schemeClr val="lt1"/>
              </a:highlight>
            </a:endParaRPr>
          </a:p>
        </p:txBody>
      </p:sp>
      <p:sp>
        <p:nvSpPr>
          <p:cNvPr id="224" name="Google Shape;224;g11b810f6760_1_56"/>
          <p:cNvSpPr txBox="1"/>
          <p:nvPr/>
        </p:nvSpPr>
        <p:spPr>
          <a:xfrm>
            <a:off x="311700" y="1654650"/>
            <a:ext cx="8520600" cy="31308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uk" sz="1200">
                <a:highlight>
                  <a:srgbClr val="FFFFFF"/>
                </a:highlight>
                <a:latin typeface="Roboto"/>
                <a:ea typeface="Roboto"/>
                <a:cs typeface="Roboto"/>
                <a:sym typeface="Roboto"/>
              </a:rPr>
              <a:t>У вас може виникнути питання: а що сталося із файлом Test.docx? Зараз дізнаємося, використовуємо для цього вже відому нам команду. Для цього не обов’язково набирати її, можна натиснути на клавіатурі кнопку “стрілка вверх” декілька разів і знайти всі команди, які були введені раніше:</a:t>
            </a:r>
            <a:endParaRPr sz="1200">
              <a:highlight>
                <a:srgbClr val="FFFFFF"/>
              </a:highlight>
              <a:latin typeface="Roboto"/>
              <a:ea typeface="Roboto"/>
              <a:cs typeface="Roboto"/>
              <a:sym typeface="Roboto"/>
            </a:endParaRPr>
          </a:p>
          <a:p>
            <a:pPr marL="0" lvl="0" indent="0" algn="l" rtl="0">
              <a:lnSpc>
                <a:spcPct val="115000"/>
              </a:lnSpc>
              <a:spcBef>
                <a:spcPts val="0"/>
              </a:spcBef>
              <a:spcAft>
                <a:spcPts val="0"/>
              </a:spcAft>
              <a:buNone/>
            </a:pPr>
            <a:endParaRPr sz="1200">
              <a:highlight>
                <a:srgbClr val="FFFFFF"/>
              </a:highlight>
              <a:latin typeface="Roboto"/>
              <a:ea typeface="Roboto"/>
              <a:cs typeface="Roboto"/>
              <a:sym typeface="Roboto"/>
            </a:endParaRPr>
          </a:p>
          <a:p>
            <a:pPr marL="0" lvl="0" indent="0" algn="l" rtl="0">
              <a:lnSpc>
                <a:spcPct val="115000"/>
              </a:lnSpc>
              <a:spcBef>
                <a:spcPts val="0"/>
              </a:spcBef>
              <a:spcAft>
                <a:spcPts val="0"/>
              </a:spcAft>
              <a:buNone/>
            </a:pPr>
            <a:r>
              <a:rPr lang="uk" sz="1200" b="1">
                <a:highlight>
                  <a:srgbClr val="FCE5CD"/>
                </a:highlight>
              </a:rPr>
              <a:t>git status</a:t>
            </a:r>
            <a:endParaRPr sz="1200" b="1">
              <a:highlight>
                <a:srgbClr val="FCE5CD"/>
              </a:highlight>
            </a:endParaRPr>
          </a:p>
          <a:p>
            <a:pPr marL="0" lvl="0" indent="457200" algn="l" rtl="0">
              <a:lnSpc>
                <a:spcPct val="115000"/>
              </a:lnSpc>
              <a:spcBef>
                <a:spcPts val="0"/>
              </a:spcBef>
              <a:spcAft>
                <a:spcPts val="0"/>
              </a:spcAft>
              <a:buNone/>
            </a:pPr>
            <a:endParaRPr sz="1200" b="1">
              <a:highlight>
                <a:srgbClr val="FFF2CC"/>
              </a:highlight>
            </a:endParaRPr>
          </a:p>
          <a:p>
            <a:pPr marL="0" lvl="0" indent="457200" algn="l" rtl="0">
              <a:lnSpc>
                <a:spcPct val="115000"/>
              </a:lnSpc>
              <a:spcBef>
                <a:spcPts val="0"/>
              </a:spcBef>
              <a:spcAft>
                <a:spcPts val="0"/>
              </a:spcAft>
              <a:buNone/>
            </a:pPr>
            <a:endParaRPr sz="1200" b="1">
              <a:highlight>
                <a:srgbClr val="FFF2CC"/>
              </a:highlight>
            </a:endParaRPr>
          </a:p>
          <a:p>
            <a:pPr marL="0" lvl="0" indent="0" algn="l" rtl="0">
              <a:lnSpc>
                <a:spcPct val="115000"/>
              </a:lnSpc>
              <a:spcBef>
                <a:spcPts val="0"/>
              </a:spcBef>
              <a:spcAft>
                <a:spcPts val="0"/>
              </a:spcAft>
              <a:buNone/>
            </a:pPr>
            <a:endParaRPr sz="1200" b="1">
              <a:highlight>
                <a:srgbClr val="FFF2CC"/>
              </a:highlight>
            </a:endParaRPr>
          </a:p>
          <a:p>
            <a:pPr marL="0" lvl="0" indent="457200" algn="l" rtl="0">
              <a:lnSpc>
                <a:spcPct val="115000"/>
              </a:lnSpc>
              <a:spcBef>
                <a:spcPts val="0"/>
              </a:spcBef>
              <a:spcAft>
                <a:spcPts val="0"/>
              </a:spcAft>
              <a:buNone/>
            </a:pPr>
            <a:endParaRPr sz="1200" b="1">
              <a:highlight>
                <a:srgbClr val="FFF2CC"/>
              </a:highlight>
            </a:endParaRPr>
          </a:p>
          <a:p>
            <a:pPr marL="0" lvl="0" indent="457200" algn="l" rtl="0">
              <a:lnSpc>
                <a:spcPct val="115000"/>
              </a:lnSpc>
              <a:spcBef>
                <a:spcPts val="0"/>
              </a:spcBef>
              <a:spcAft>
                <a:spcPts val="0"/>
              </a:spcAft>
              <a:buNone/>
            </a:pPr>
            <a:endParaRPr sz="1200" b="1">
              <a:highlight>
                <a:srgbClr val="FFF2CC"/>
              </a:highlight>
            </a:endParaRPr>
          </a:p>
          <a:p>
            <a:pPr marL="0" lvl="0" indent="457200" algn="l" rtl="0">
              <a:lnSpc>
                <a:spcPct val="115000"/>
              </a:lnSpc>
              <a:spcBef>
                <a:spcPts val="0"/>
              </a:spcBef>
              <a:spcAft>
                <a:spcPts val="0"/>
              </a:spcAft>
              <a:buNone/>
            </a:pPr>
            <a:endParaRPr sz="1200" b="1">
              <a:highlight>
                <a:srgbClr val="FFF2CC"/>
              </a:highlight>
            </a:endParaRPr>
          </a:p>
          <a:p>
            <a:pPr marL="0" lvl="0" indent="457200" algn="l" rtl="0">
              <a:lnSpc>
                <a:spcPct val="115000"/>
              </a:lnSpc>
              <a:spcBef>
                <a:spcPts val="0"/>
              </a:spcBef>
              <a:spcAft>
                <a:spcPts val="0"/>
              </a:spcAft>
              <a:buNone/>
            </a:pPr>
            <a:endParaRPr sz="1200" b="1">
              <a:highlight>
                <a:srgbClr val="FFF2CC"/>
              </a:highlight>
            </a:endParaRPr>
          </a:p>
          <a:p>
            <a:pPr marL="0" lvl="0" indent="0" algn="l" rtl="0">
              <a:lnSpc>
                <a:spcPct val="115000"/>
              </a:lnSpc>
              <a:spcBef>
                <a:spcPts val="0"/>
              </a:spcBef>
              <a:spcAft>
                <a:spcPts val="0"/>
              </a:spcAft>
              <a:buNone/>
            </a:pPr>
            <a:r>
              <a:rPr lang="uk" sz="1200">
                <a:highlight>
                  <a:srgbClr val="FFFFFF"/>
                </a:highlight>
              </a:rPr>
              <a:t>Як бачимо, він так і залишився в стані </a:t>
            </a:r>
            <a:r>
              <a:rPr lang="uk" sz="1200" b="1">
                <a:highlight>
                  <a:srgbClr val="FFFFFF"/>
                </a:highlight>
              </a:rPr>
              <a:t>untracked</a:t>
            </a:r>
            <a:r>
              <a:rPr lang="uk" sz="1200">
                <a:highlight>
                  <a:srgbClr val="FFFFFF"/>
                </a:highlight>
              </a:rPr>
              <a:t> і чекає свого часу. А може, ми зовсім не хочемо його додавати в проект? Буває й таке.</a:t>
            </a:r>
            <a:endParaRPr sz="1200">
              <a:highlight>
                <a:srgbClr val="FCE5CD"/>
              </a:highlight>
            </a:endParaRPr>
          </a:p>
        </p:txBody>
      </p:sp>
      <p:pic>
        <p:nvPicPr>
          <p:cNvPr id="225" name="Google Shape;225;g11b810f6760_1_56"/>
          <p:cNvPicPr preferRelativeResize="0"/>
          <p:nvPr/>
        </p:nvPicPr>
        <p:blipFill>
          <a:blip r:embed="rId3">
            <a:alphaModFix/>
          </a:blip>
          <a:stretch>
            <a:fillRect/>
          </a:stretch>
        </p:blipFill>
        <p:spPr>
          <a:xfrm>
            <a:off x="1013925" y="2915823"/>
            <a:ext cx="7116150" cy="11256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g11b810f6760_1_6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uk">
                <a:latin typeface="Roboto"/>
                <a:ea typeface="Roboto"/>
                <a:cs typeface="Roboto"/>
                <a:sym typeface="Roboto"/>
              </a:rPr>
              <a:t>Основи роботи з GIT</a:t>
            </a:r>
            <a:endParaRPr>
              <a:latin typeface="Roboto"/>
              <a:ea typeface="Roboto"/>
              <a:cs typeface="Roboto"/>
              <a:sym typeface="Roboto"/>
            </a:endParaRPr>
          </a:p>
        </p:txBody>
      </p:sp>
      <p:sp>
        <p:nvSpPr>
          <p:cNvPr id="231" name="Google Shape;231;g11b810f6760_1_65"/>
          <p:cNvSpPr txBox="1"/>
          <p:nvPr/>
        </p:nvSpPr>
        <p:spPr>
          <a:xfrm>
            <a:off x="311700" y="1223550"/>
            <a:ext cx="8520600" cy="4311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a:buNone/>
            </a:pPr>
            <a:r>
              <a:rPr lang="uk" sz="1600" b="1">
                <a:solidFill>
                  <a:schemeClr val="dk1"/>
                </a:solidFill>
                <a:highlight>
                  <a:schemeClr val="lt1"/>
                </a:highlight>
                <a:latin typeface="Roboto"/>
                <a:ea typeface="Roboto"/>
                <a:cs typeface="Roboto"/>
                <a:sym typeface="Roboto"/>
              </a:rPr>
              <a:t>Робота в локальному репозиторії</a:t>
            </a:r>
            <a:endParaRPr sz="1200">
              <a:solidFill>
                <a:schemeClr val="dk1"/>
              </a:solidFill>
              <a:highlight>
                <a:schemeClr val="lt1"/>
              </a:highlight>
            </a:endParaRPr>
          </a:p>
        </p:txBody>
      </p:sp>
      <p:sp>
        <p:nvSpPr>
          <p:cNvPr id="232" name="Google Shape;232;g11b810f6760_1_65"/>
          <p:cNvSpPr txBox="1"/>
          <p:nvPr/>
        </p:nvSpPr>
        <p:spPr>
          <a:xfrm>
            <a:off x="311700" y="1654650"/>
            <a:ext cx="4821000" cy="20688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uk" sz="1200">
                <a:solidFill>
                  <a:schemeClr val="dk1"/>
                </a:solidFill>
                <a:highlight>
                  <a:schemeClr val="lt1"/>
                </a:highlight>
              </a:rPr>
              <a:t>Далі, щоб стало цікавіше, спробуємо змінити текстовий файл Test.txt. Додамо туди якийсь текст,  зберігаємо файл і закриваєм.</a:t>
            </a:r>
            <a:endParaRPr sz="1200">
              <a:solidFill>
                <a:schemeClr val="dk1"/>
              </a:solidFill>
              <a:highlight>
                <a:schemeClr val="lt1"/>
              </a:highlight>
            </a:endParaRPr>
          </a:p>
          <a:p>
            <a:pPr marL="0" lvl="0" indent="0" algn="l" rtl="0">
              <a:lnSpc>
                <a:spcPct val="115000"/>
              </a:lnSpc>
              <a:spcBef>
                <a:spcPts val="0"/>
              </a:spcBef>
              <a:spcAft>
                <a:spcPts val="0"/>
              </a:spcAft>
              <a:buNone/>
            </a:pPr>
            <a:endParaRPr sz="1200">
              <a:solidFill>
                <a:schemeClr val="dk1"/>
              </a:solidFill>
              <a:highlight>
                <a:schemeClr val="lt1"/>
              </a:highlight>
            </a:endParaRPr>
          </a:p>
          <a:p>
            <a:pPr marL="0" lvl="0" indent="0" algn="l" rtl="0">
              <a:lnSpc>
                <a:spcPct val="115000"/>
              </a:lnSpc>
              <a:spcBef>
                <a:spcPts val="0"/>
              </a:spcBef>
              <a:spcAft>
                <a:spcPts val="0"/>
              </a:spcAft>
              <a:buNone/>
            </a:pPr>
            <a:endParaRPr sz="1200">
              <a:solidFill>
                <a:schemeClr val="dk1"/>
              </a:solidFill>
              <a:highlight>
                <a:schemeClr val="lt1"/>
              </a:highlight>
            </a:endParaRPr>
          </a:p>
          <a:p>
            <a:pPr marL="0" lvl="0" indent="0" algn="l" rtl="0">
              <a:lnSpc>
                <a:spcPct val="115000"/>
              </a:lnSpc>
              <a:spcBef>
                <a:spcPts val="0"/>
              </a:spcBef>
              <a:spcAft>
                <a:spcPts val="0"/>
              </a:spcAft>
              <a:buNone/>
            </a:pPr>
            <a:endParaRPr sz="1200">
              <a:solidFill>
                <a:schemeClr val="dk1"/>
              </a:solidFill>
              <a:highlight>
                <a:schemeClr val="lt1"/>
              </a:highlight>
            </a:endParaRPr>
          </a:p>
          <a:p>
            <a:pPr marL="0" lvl="0" indent="0" algn="l" rtl="0">
              <a:lnSpc>
                <a:spcPct val="115000"/>
              </a:lnSpc>
              <a:spcBef>
                <a:spcPts val="0"/>
              </a:spcBef>
              <a:spcAft>
                <a:spcPts val="0"/>
              </a:spcAft>
              <a:buNone/>
            </a:pPr>
            <a:endParaRPr sz="1200">
              <a:solidFill>
                <a:schemeClr val="dk1"/>
              </a:solidFill>
              <a:highlight>
                <a:schemeClr val="lt1"/>
              </a:highlight>
            </a:endParaRPr>
          </a:p>
          <a:p>
            <a:pPr marL="0" lvl="0" indent="0" algn="l" rtl="0">
              <a:lnSpc>
                <a:spcPct val="115000"/>
              </a:lnSpc>
              <a:spcBef>
                <a:spcPts val="0"/>
              </a:spcBef>
              <a:spcAft>
                <a:spcPts val="0"/>
              </a:spcAft>
              <a:buNone/>
            </a:pPr>
            <a:endParaRPr sz="1200">
              <a:solidFill>
                <a:schemeClr val="dk1"/>
              </a:solidFill>
              <a:highlight>
                <a:schemeClr val="lt1"/>
              </a:highlight>
            </a:endParaRPr>
          </a:p>
          <a:p>
            <a:pPr marL="0" lvl="0" indent="0" algn="l" rtl="0">
              <a:lnSpc>
                <a:spcPct val="115000"/>
              </a:lnSpc>
              <a:spcBef>
                <a:spcPts val="0"/>
              </a:spcBef>
              <a:spcAft>
                <a:spcPts val="0"/>
              </a:spcAft>
              <a:buNone/>
            </a:pPr>
            <a:r>
              <a:rPr lang="uk" sz="1200">
                <a:solidFill>
                  <a:schemeClr val="dk1"/>
                </a:solidFill>
                <a:highlight>
                  <a:schemeClr val="lt1"/>
                </a:highlight>
              </a:rPr>
              <a:t>Далі перевіримо стан:</a:t>
            </a:r>
            <a:endParaRPr sz="1200">
              <a:solidFill>
                <a:schemeClr val="dk1"/>
              </a:solidFill>
              <a:highlight>
                <a:schemeClr val="lt1"/>
              </a:highlight>
            </a:endParaRPr>
          </a:p>
          <a:p>
            <a:pPr marL="0" lvl="0" indent="0" algn="l" rtl="0">
              <a:lnSpc>
                <a:spcPct val="115000"/>
              </a:lnSpc>
              <a:spcBef>
                <a:spcPts val="0"/>
              </a:spcBef>
              <a:spcAft>
                <a:spcPts val="0"/>
              </a:spcAft>
              <a:buNone/>
            </a:pPr>
            <a:r>
              <a:rPr lang="uk" sz="1200" b="1">
                <a:solidFill>
                  <a:schemeClr val="dk1"/>
                </a:solidFill>
                <a:highlight>
                  <a:srgbClr val="FCE5CD"/>
                </a:highlight>
              </a:rPr>
              <a:t>git status</a:t>
            </a:r>
            <a:endParaRPr sz="1200">
              <a:highlight>
                <a:srgbClr val="FCE5CD"/>
              </a:highlight>
            </a:endParaRPr>
          </a:p>
        </p:txBody>
      </p:sp>
      <p:pic>
        <p:nvPicPr>
          <p:cNvPr id="233" name="Google Shape;233;g11b810f6760_1_65"/>
          <p:cNvPicPr preferRelativeResize="0"/>
          <p:nvPr/>
        </p:nvPicPr>
        <p:blipFill>
          <a:blip r:embed="rId3">
            <a:alphaModFix/>
          </a:blip>
          <a:stretch>
            <a:fillRect/>
          </a:stretch>
        </p:blipFill>
        <p:spPr>
          <a:xfrm>
            <a:off x="5313725" y="1654651"/>
            <a:ext cx="2680376" cy="1616824"/>
          </a:xfrm>
          <a:prstGeom prst="rect">
            <a:avLst/>
          </a:prstGeom>
          <a:noFill/>
          <a:ln>
            <a:noFill/>
          </a:ln>
        </p:spPr>
      </p:pic>
      <p:pic>
        <p:nvPicPr>
          <p:cNvPr id="234" name="Google Shape;234;g11b810f6760_1_65"/>
          <p:cNvPicPr preferRelativeResize="0"/>
          <p:nvPr/>
        </p:nvPicPr>
        <p:blipFill>
          <a:blip r:embed="rId4">
            <a:alphaModFix/>
          </a:blip>
          <a:stretch>
            <a:fillRect/>
          </a:stretch>
        </p:blipFill>
        <p:spPr>
          <a:xfrm>
            <a:off x="2491312" y="3410250"/>
            <a:ext cx="5162274" cy="16168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g11b810f6760_1_7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uk">
                <a:latin typeface="Roboto"/>
                <a:ea typeface="Roboto"/>
                <a:cs typeface="Roboto"/>
                <a:sym typeface="Roboto"/>
              </a:rPr>
              <a:t>Основи роботи з GIT</a:t>
            </a:r>
            <a:endParaRPr>
              <a:latin typeface="Roboto"/>
              <a:ea typeface="Roboto"/>
              <a:cs typeface="Roboto"/>
              <a:sym typeface="Roboto"/>
            </a:endParaRPr>
          </a:p>
        </p:txBody>
      </p:sp>
      <p:sp>
        <p:nvSpPr>
          <p:cNvPr id="240" name="Google Shape;240;g11b810f6760_1_75"/>
          <p:cNvSpPr txBox="1"/>
          <p:nvPr/>
        </p:nvSpPr>
        <p:spPr>
          <a:xfrm>
            <a:off x="311700" y="1223550"/>
            <a:ext cx="8520600" cy="4311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a:buNone/>
            </a:pPr>
            <a:r>
              <a:rPr lang="uk" sz="1600" b="1">
                <a:solidFill>
                  <a:schemeClr val="dk1"/>
                </a:solidFill>
                <a:highlight>
                  <a:schemeClr val="lt1"/>
                </a:highlight>
                <a:latin typeface="Roboto"/>
                <a:ea typeface="Roboto"/>
                <a:cs typeface="Roboto"/>
                <a:sym typeface="Roboto"/>
              </a:rPr>
              <a:t>Робота в локальному репозиторії</a:t>
            </a:r>
            <a:endParaRPr sz="1200">
              <a:solidFill>
                <a:schemeClr val="dk1"/>
              </a:solidFill>
              <a:highlight>
                <a:schemeClr val="lt1"/>
              </a:highlight>
            </a:endParaRPr>
          </a:p>
        </p:txBody>
      </p:sp>
      <p:sp>
        <p:nvSpPr>
          <p:cNvPr id="241" name="Google Shape;241;g11b810f6760_1_75"/>
          <p:cNvSpPr txBox="1"/>
          <p:nvPr/>
        </p:nvSpPr>
        <p:spPr>
          <a:xfrm>
            <a:off x="311700" y="1654650"/>
            <a:ext cx="8520600" cy="2706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uk" sz="1200">
                <a:solidFill>
                  <a:schemeClr val="dk1"/>
                </a:solidFill>
                <a:highlight>
                  <a:schemeClr val="lt1"/>
                </a:highlight>
                <a:latin typeface="Roboto"/>
                <a:ea typeface="Roboto"/>
                <a:cs typeface="Roboto"/>
                <a:sym typeface="Roboto"/>
              </a:rPr>
              <a:t>Тут добре видно різницю між двома станами — untracked і modified. Test.docx знаходиться в стані untracked, а Test.txt знаходиться в modified. Тепер, коли вже є файли в стані modified, ми можемо подивитися на зміни, які були зроблені над ними. Зробити це можна за допомогою команди:</a:t>
            </a:r>
            <a:endParaRPr sz="1200">
              <a:solidFill>
                <a:schemeClr val="dk1"/>
              </a:solidFill>
              <a:highlight>
                <a:schemeClr val="lt1"/>
              </a:highlight>
              <a:latin typeface="Roboto"/>
              <a:ea typeface="Roboto"/>
              <a:cs typeface="Roboto"/>
              <a:sym typeface="Roboto"/>
            </a:endParaRPr>
          </a:p>
          <a:p>
            <a:pPr marL="0" lvl="0" indent="0" algn="l" rtl="0">
              <a:lnSpc>
                <a:spcPct val="115000"/>
              </a:lnSpc>
              <a:spcBef>
                <a:spcPts val="0"/>
              </a:spcBef>
              <a:spcAft>
                <a:spcPts val="0"/>
              </a:spcAft>
              <a:buNone/>
            </a:pPr>
            <a:r>
              <a:rPr lang="uk" sz="1200" b="1">
                <a:solidFill>
                  <a:schemeClr val="dk1"/>
                </a:solidFill>
                <a:highlight>
                  <a:srgbClr val="FCE5CD"/>
                </a:highlight>
              </a:rPr>
              <a:t>git diff</a:t>
            </a:r>
            <a:endParaRPr sz="1200" b="1">
              <a:solidFill>
                <a:schemeClr val="dk1"/>
              </a:solidFill>
              <a:highlight>
                <a:srgbClr val="FCE5CD"/>
              </a:highlight>
            </a:endParaRPr>
          </a:p>
          <a:p>
            <a:pPr marL="0" lvl="0" indent="0" algn="l" rtl="0">
              <a:lnSpc>
                <a:spcPct val="115000"/>
              </a:lnSpc>
              <a:spcBef>
                <a:spcPts val="0"/>
              </a:spcBef>
              <a:spcAft>
                <a:spcPts val="0"/>
              </a:spcAft>
              <a:buNone/>
            </a:pPr>
            <a:endParaRPr sz="1200" b="1">
              <a:solidFill>
                <a:schemeClr val="dk1"/>
              </a:solidFill>
              <a:highlight>
                <a:srgbClr val="FCE5CD"/>
              </a:highlight>
            </a:endParaRPr>
          </a:p>
          <a:p>
            <a:pPr marL="0" lvl="0" indent="0" algn="l" rtl="0">
              <a:lnSpc>
                <a:spcPct val="115000"/>
              </a:lnSpc>
              <a:spcBef>
                <a:spcPts val="0"/>
              </a:spcBef>
              <a:spcAft>
                <a:spcPts val="0"/>
              </a:spcAft>
              <a:buNone/>
            </a:pPr>
            <a:endParaRPr sz="1200" b="1">
              <a:solidFill>
                <a:schemeClr val="dk1"/>
              </a:solidFill>
              <a:highlight>
                <a:srgbClr val="FCE5CD"/>
              </a:highlight>
            </a:endParaRPr>
          </a:p>
          <a:p>
            <a:pPr marL="0" lvl="0" indent="0" algn="l" rtl="0">
              <a:lnSpc>
                <a:spcPct val="115000"/>
              </a:lnSpc>
              <a:spcBef>
                <a:spcPts val="0"/>
              </a:spcBef>
              <a:spcAft>
                <a:spcPts val="0"/>
              </a:spcAft>
              <a:buNone/>
            </a:pPr>
            <a:endParaRPr sz="1200" b="1">
              <a:solidFill>
                <a:schemeClr val="dk1"/>
              </a:solidFill>
              <a:highlight>
                <a:srgbClr val="FCE5CD"/>
              </a:highlight>
            </a:endParaRPr>
          </a:p>
          <a:p>
            <a:pPr marL="0" lvl="0" indent="0" algn="l" rtl="0">
              <a:lnSpc>
                <a:spcPct val="115000"/>
              </a:lnSpc>
              <a:spcBef>
                <a:spcPts val="0"/>
              </a:spcBef>
              <a:spcAft>
                <a:spcPts val="0"/>
              </a:spcAft>
              <a:buNone/>
            </a:pPr>
            <a:endParaRPr sz="1200" b="1">
              <a:solidFill>
                <a:schemeClr val="dk1"/>
              </a:solidFill>
              <a:highlight>
                <a:srgbClr val="FCE5CD"/>
              </a:highlight>
            </a:endParaRPr>
          </a:p>
          <a:p>
            <a:pPr marL="0" lvl="0" indent="0" algn="l" rtl="0">
              <a:lnSpc>
                <a:spcPct val="115000"/>
              </a:lnSpc>
              <a:spcBef>
                <a:spcPts val="0"/>
              </a:spcBef>
              <a:spcAft>
                <a:spcPts val="0"/>
              </a:spcAft>
              <a:buNone/>
            </a:pPr>
            <a:endParaRPr sz="1200" b="1">
              <a:solidFill>
                <a:schemeClr val="dk1"/>
              </a:solidFill>
              <a:highlight>
                <a:srgbClr val="FCE5CD"/>
              </a:highlight>
            </a:endParaRPr>
          </a:p>
          <a:p>
            <a:pPr marL="0" lvl="0" indent="0" algn="l" rtl="0">
              <a:lnSpc>
                <a:spcPct val="115000"/>
              </a:lnSpc>
              <a:spcBef>
                <a:spcPts val="0"/>
              </a:spcBef>
              <a:spcAft>
                <a:spcPts val="0"/>
              </a:spcAft>
              <a:buNone/>
            </a:pPr>
            <a:endParaRPr sz="1200" b="1">
              <a:solidFill>
                <a:schemeClr val="dk1"/>
              </a:solidFill>
              <a:highlight>
                <a:srgbClr val="FCE5CD"/>
              </a:highlight>
            </a:endParaRPr>
          </a:p>
          <a:p>
            <a:pPr marL="0" lvl="0" indent="0" algn="l" rtl="0">
              <a:lnSpc>
                <a:spcPct val="115000"/>
              </a:lnSpc>
              <a:spcBef>
                <a:spcPts val="0"/>
              </a:spcBef>
              <a:spcAft>
                <a:spcPts val="0"/>
              </a:spcAft>
              <a:buNone/>
            </a:pPr>
            <a:endParaRPr sz="1200" b="1">
              <a:solidFill>
                <a:schemeClr val="dk1"/>
              </a:solidFill>
              <a:highlight>
                <a:srgbClr val="FCE5CD"/>
              </a:highlight>
            </a:endParaRPr>
          </a:p>
          <a:p>
            <a:pPr marL="0" lvl="0" indent="0" algn="l" rtl="0">
              <a:lnSpc>
                <a:spcPct val="115000"/>
              </a:lnSpc>
              <a:spcBef>
                <a:spcPts val="0"/>
              </a:spcBef>
              <a:spcAft>
                <a:spcPts val="0"/>
              </a:spcAft>
              <a:buNone/>
            </a:pPr>
            <a:r>
              <a:rPr lang="uk" sz="1200">
                <a:solidFill>
                  <a:schemeClr val="dk1"/>
                </a:solidFill>
                <a:highlight>
                  <a:schemeClr val="lt1"/>
                </a:highlight>
                <a:latin typeface="Roboto"/>
                <a:ea typeface="Roboto"/>
                <a:cs typeface="Roboto"/>
                <a:sym typeface="Roboto"/>
              </a:rPr>
              <a:t>Тобто, тут добре видно, що я додав у наш текстовий файл “Я вивчаю GIT”.</a:t>
            </a:r>
            <a:endParaRPr sz="1200" b="1">
              <a:solidFill>
                <a:schemeClr val="dk1"/>
              </a:solidFill>
              <a:highlight>
                <a:srgbClr val="FCE5CD"/>
              </a:highlight>
            </a:endParaRPr>
          </a:p>
        </p:txBody>
      </p:sp>
      <p:pic>
        <p:nvPicPr>
          <p:cNvPr id="242" name="Google Shape;242;g11b810f6760_1_75"/>
          <p:cNvPicPr preferRelativeResize="0"/>
          <p:nvPr/>
        </p:nvPicPr>
        <p:blipFill>
          <a:blip r:embed="rId3">
            <a:alphaModFix/>
          </a:blip>
          <a:stretch>
            <a:fillRect/>
          </a:stretch>
        </p:blipFill>
        <p:spPr>
          <a:xfrm>
            <a:off x="1656425" y="2661148"/>
            <a:ext cx="6859224" cy="1253750"/>
          </a:xfrm>
          <a:prstGeom prst="rect">
            <a:avLst/>
          </a:prstGeom>
          <a:noFill/>
          <a:ln>
            <a:noFill/>
          </a:ln>
        </p:spPr>
      </p:pic>
      <p:sp>
        <p:nvSpPr>
          <p:cNvPr id="243" name="Google Shape;243;g11b810f6760_1_75"/>
          <p:cNvSpPr/>
          <p:nvPr/>
        </p:nvSpPr>
        <p:spPr>
          <a:xfrm>
            <a:off x="628350" y="3537700"/>
            <a:ext cx="867900" cy="233400"/>
          </a:xfrm>
          <a:prstGeom prst="rightArrow">
            <a:avLst>
              <a:gd name="adj1" fmla="val 50000"/>
              <a:gd name="adj2" fmla="val 50000"/>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g11b810f6760_1_8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uk">
                <a:latin typeface="Roboto"/>
                <a:ea typeface="Roboto"/>
                <a:cs typeface="Roboto"/>
                <a:sym typeface="Roboto"/>
              </a:rPr>
              <a:t>Основи роботи з GIT</a:t>
            </a:r>
            <a:endParaRPr>
              <a:latin typeface="Roboto"/>
              <a:ea typeface="Roboto"/>
              <a:cs typeface="Roboto"/>
              <a:sym typeface="Roboto"/>
            </a:endParaRPr>
          </a:p>
        </p:txBody>
      </p:sp>
      <p:sp>
        <p:nvSpPr>
          <p:cNvPr id="249" name="Google Shape;249;g11b810f6760_1_85"/>
          <p:cNvSpPr txBox="1"/>
          <p:nvPr/>
        </p:nvSpPr>
        <p:spPr>
          <a:xfrm>
            <a:off x="311700" y="1223550"/>
            <a:ext cx="8520600" cy="4311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a:buNone/>
            </a:pPr>
            <a:r>
              <a:rPr lang="uk" sz="1600" b="1">
                <a:solidFill>
                  <a:schemeClr val="dk1"/>
                </a:solidFill>
                <a:highlight>
                  <a:schemeClr val="lt1"/>
                </a:highlight>
                <a:latin typeface="Roboto"/>
                <a:ea typeface="Roboto"/>
                <a:cs typeface="Roboto"/>
                <a:sym typeface="Roboto"/>
              </a:rPr>
              <a:t>Робота в локальному репозиторії</a:t>
            </a:r>
            <a:endParaRPr sz="1200">
              <a:solidFill>
                <a:schemeClr val="dk1"/>
              </a:solidFill>
              <a:highlight>
                <a:schemeClr val="lt1"/>
              </a:highlight>
            </a:endParaRPr>
          </a:p>
        </p:txBody>
      </p:sp>
      <p:sp>
        <p:nvSpPr>
          <p:cNvPr id="250" name="Google Shape;250;g11b810f6760_1_85"/>
          <p:cNvSpPr txBox="1"/>
          <p:nvPr/>
        </p:nvSpPr>
        <p:spPr>
          <a:xfrm>
            <a:off x="311700" y="1654650"/>
            <a:ext cx="3053100" cy="24936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uk" sz="1200">
                <a:solidFill>
                  <a:schemeClr val="dk1"/>
                </a:solidFill>
                <a:highlight>
                  <a:schemeClr val="lt1"/>
                </a:highlight>
                <a:latin typeface="Roboto"/>
                <a:ea typeface="Roboto"/>
                <a:cs typeface="Roboto"/>
                <a:sym typeface="Roboto"/>
              </a:rPr>
              <a:t>Додаємо зміни в текстовому файлі Test.txt та коммітимо:</a:t>
            </a:r>
            <a:endParaRPr sz="1200">
              <a:solidFill>
                <a:schemeClr val="dk1"/>
              </a:solidFill>
              <a:highlight>
                <a:schemeClr val="lt1"/>
              </a:highlight>
              <a:latin typeface="Roboto"/>
              <a:ea typeface="Roboto"/>
              <a:cs typeface="Roboto"/>
              <a:sym typeface="Roboto"/>
            </a:endParaRPr>
          </a:p>
          <a:p>
            <a:pPr marL="0" lvl="0" indent="0" algn="l" rtl="0">
              <a:lnSpc>
                <a:spcPct val="115000"/>
              </a:lnSpc>
              <a:spcBef>
                <a:spcPts val="0"/>
              </a:spcBef>
              <a:spcAft>
                <a:spcPts val="0"/>
              </a:spcAft>
              <a:buNone/>
            </a:pPr>
            <a:endParaRPr sz="1200">
              <a:solidFill>
                <a:schemeClr val="dk1"/>
              </a:solidFill>
              <a:highlight>
                <a:schemeClr val="lt1"/>
              </a:highlight>
              <a:latin typeface="Roboto"/>
              <a:ea typeface="Roboto"/>
              <a:cs typeface="Roboto"/>
              <a:sym typeface="Roboto"/>
            </a:endParaRPr>
          </a:p>
          <a:p>
            <a:pPr marL="0" lvl="0" indent="0" algn="l" rtl="0">
              <a:lnSpc>
                <a:spcPct val="115000"/>
              </a:lnSpc>
              <a:spcBef>
                <a:spcPts val="0"/>
              </a:spcBef>
              <a:spcAft>
                <a:spcPts val="0"/>
              </a:spcAft>
              <a:buNone/>
            </a:pPr>
            <a:r>
              <a:rPr lang="uk" sz="1200" b="1">
                <a:solidFill>
                  <a:schemeClr val="dk1"/>
                </a:solidFill>
                <a:highlight>
                  <a:srgbClr val="FCE5CD"/>
                </a:highlight>
              </a:rPr>
              <a:t>git add Test.txt</a:t>
            </a:r>
            <a:endParaRPr sz="1200" b="1">
              <a:solidFill>
                <a:schemeClr val="dk1"/>
              </a:solidFill>
              <a:highlight>
                <a:srgbClr val="FCE5CD"/>
              </a:highlight>
            </a:endParaRPr>
          </a:p>
          <a:p>
            <a:pPr marL="0" lvl="0" indent="0" algn="l" rtl="0">
              <a:lnSpc>
                <a:spcPct val="115000"/>
              </a:lnSpc>
              <a:spcBef>
                <a:spcPts val="0"/>
              </a:spcBef>
              <a:spcAft>
                <a:spcPts val="0"/>
              </a:spcAft>
              <a:buNone/>
            </a:pPr>
            <a:endParaRPr sz="1200" b="1">
              <a:solidFill>
                <a:schemeClr val="dk1"/>
              </a:solidFill>
              <a:highlight>
                <a:srgbClr val="FCE5CD"/>
              </a:highlight>
            </a:endParaRPr>
          </a:p>
          <a:p>
            <a:pPr marL="0" lvl="0" indent="0" algn="l" rtl="0">
              <a:lnSpc>
                <a:spcPct val="115000"/>
              </a:lnSpc>
              <a:spcBef>
                <a:spcPts val="0"/>
              </a:spcBef>
              <a:spcAft>
                <a:spcPts val="0"/>
              </a:spcAft>
              <a:buNone/>
            </a:pPr>
            <a:r>
              <a:rPr lang="uk" sz="1200" b="1">
                <a:solidFill>
                  <a:schemeClr val="dk1"/>
                </a:solidFill>
                <a:highlight>
                  <a:srgbClr val="FCE5CD"/>
                </a:highlight>
              </a:rPr>
              <a:t>git commit -m "added text to Test.txt"</a:t>
            </a:r>
            <a:endParaRPr sz="1200" b="1">
              <a:solidFill>
                <a:schemeClr val="dk1"/>
              </a:solidFill>
              <a:highlight>
                <a:srgbClr val="FCE5CD"/>
              </a:highlight>
            </a:endParaRPr>
          </a:p>
          <a:p>
            <a:pPr marL="0" lvl="0" indent="0" algn="l" rtl="0">
              <a:lnSpc>
                <a:spcPct val="115000"/>
              </a:lnSpc>
              <a:spcBef>
                <a:spcPts val="0"/>
              </a:spcBef>
              <a:spcAft>
                <a:spcPts val="0"/>
              </a:spcAft>
              <a:buNone/>
            </a:pPr>
            <a:endParaRPr sz="1200" b="1">
              <a:solidFill>
                <a:schemeClr val="dk1"/>
              </a:solidFill>
              <a:highlight>
                <a:srgbClr val="FCE5CD"/>
              </a:highlight>
            </a:endParaRPr>
          </a:p>
          <a:p>
            <a:pPr marL="0" lvl="0" indent="0" algn="l" rtl="0">
              <a:lnSpc>
                <a:spcPct val="115000"/>
              </a:lnSpc>
              <a:spcBef>
                <a:spcPts val="0"/>
              </a:spcBef>
              <a:spcAft>
                <a:spcPts val="0"/>
              </a:spcAft>
              <a:buNone/>
            </a:pPr>
            <a:endParaRPr sz="1200" b="1">
              <a:solidFill>
                <a:schemeClr val="dk1"/>
              </a:solidFill>
              <a:highlight>
                <a:srgbClr val="FCE5CD"/>
              </a:highlight>
            </a:endParaRPr>
          </a:p>
          <a:p>
            <a:pPr marL="0" lvl="0" indent="0" algn="l" rtl="0">
              <a:lnSpc>
                <a:spcPct val="115000"/>
              </a:lnSpc>
              <a:spcBef>
                <a:spcPts val="0"/>
              </a:spcBef>
              <a:spcAft>
                <a:spcPts val="0"/>
              </a:spcAft>
              <a:buNone/>
            </a:pPr>
            <a:r>
              <a:rPr lang="uk" sz="1200" b="1">
                <a:solidFill>
                  <a:schemeClr val="dk1"/>
                </a:solidFill>
                <a:highlight>
                  <a:srgbClr val="FCE5CD"/>
                </a:highlight>
              </a:rPr>
              <a:t>git log</a:t>
            </a:r>
            <a:endParaRPr sz="1200" b="1">
              <a:solidFill>
                <a:schemeClr val="dk1"/>
              </a:solidFill>
              <a:highlight>
                <a:srgbClr val="FCE5CD"/>
              </a:highlight>
            </a:endParaRPr>
          </a:p>
          <a:p>
            <a:pPr marL="0" lvl="0" indent="0" algn="l" rtl="0">
              <a:lnSpc>
                <a:spcPct val="115000"/>
              </a:lnSpc>
              <a:spcBef>
                <a:spcPts val="0"/>
              </a:spcBef>
              <a:spcAft>
                <a:spcPts val="0"/>
              </a:spcAft>
              <a:buNone/>
            </a:pPr>
            <a:endParaRPr sz="1200" b="1">
              <a:solidFill>
                <a:schemeClr val="dk1"/>
              </a:solidFill>
              <a:highlight>
                <a:srgbClr val="FFF2CC"/>
              </a:highlight>
            </a:endParaRPr>
          </a:p>
          <a:p>
            <a:pPr marL="0" lvl="0" indent="0" algn="l" rtl="0">
              <a:lnSpc>
                <a:spcPct val="115000"/>
              </a:lnSpc>
              <a:spcBef>
                <a:spcPts val="0"/>
              </a:spcBef>
              <a:spcAft>
                <a:spcPts val="0"/>
              </a:spcAft>
              <a:buNone/>
            </a:pPr>
            <a:r>
              <a:rPr lang="uk" sz="1200">
                <a:solidFill>
                  <a:schemeClr val="dk1"/>
                </a:solidFill>
                <a:highlight>
                  <a:schemeClr val="lt1"/>
                </a:highlight>
              </a:rPr>
              <a:t>Як бачимо, вже є два комміти.</a:t>
            </a:r>
            <a:endParaRPr sz="1200">
              <a:solidFill>
                <a:schemeClr val="dk1"/>
              </a:solidFill>
              <a:highlight>
                <a:schemeClr val="lt1"/>
              </a:highlight>
              <a:latin typeface="Roboto"/>
              <a:ea typeface="Roboto"/>
              <a:cs typeface="Roboto"/>
              <a:sym typeface="Roboto"/>
            </a:endParaRPr>
          </a:p>
        </p:txBody>
      </p:sp>
      <p:pic>
        <p:nvPicPr>
          <p:cNvPr id="251" name="Google Shape;251;g11b810f6760_1_85"/>
          <p:cNvPicPr preferRelativeResize="0"/>
          <p:nvPr/>
        </p:nvPicPr>
        <p:blipFill>
          <a:blip r:embed="rId3">
            <a:alphaModFix/>
          </a:blip>
          <a:stretch>
            <a:fillRect/>
          </a:stretch>
        </p:blipFill>
        <p:spPr>
          <a:xfrm>
            <a:off x="3452663" y="2003500"/>
            <a:ext cx="5379625" cy="1041225"/>
          </a:xfrm>
          <a:prstGeom prst="rect">
            <a:avLst/>
          </a:prstGeom>
          <a:noFill/>
          <a:ln>
            <a:noFill/>
          </a:ln>
        </p:spPr>
      </p:pic>
      <p:pic>
        <p:nvPicPr>
          <p:cNvPr id="252" name="Google Shape;252;g11b810f6760_1_85"/>
          <p:cNvPicPr preferRelativeResize="0"/>
          <p:nvPr/>
        </p:nvPicPr>
        <p:blipFill>
          <a:blip r:embed="rId4">
            <a:alphaModFix/>
          </a:blip>
          <a:stretch>
            <a:fillRect/>
          </a:stretch>
        </p:blipFill>
        <p:spPr>
          <a:xfrm>
            <a:off x="3452675" y="3109534"/>
            <a:ext cx="5379624" cy="1920116"/>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g11b810f6760_1_9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uk">
                <a:latin typeface="Roboto"/>
                <a:ea typeface="Roboto"/>
                <a:cs typeface="Roboto"/>
                <a:sym typeface="Roboto"/>
              </a:rPr>
              <a:t>Основи роботи з GIT</a:t>
            </a:r>
            <a:endParaRPr>
              <a:latin typeface="Roboto"/>
              <a:ea typeface="Roboto"/>
              <a:cs typeface="Roboto"/>
              <a:sym typeface="Roboto"/>
            </a:endParaRPr>
          </a:p>
        </p:txBody>
      </p:sp>
      <p:sp>
        <p:nvSpPr>
          <p:cNvPr id="258" name="Google Shape;258;g11b810f6760_1_95"/>
          <p:cNvSpPr txBox="1"/>
          <p:nvPr/>
        </p:nvSpPr>
        <p:spPr>
          <a:xfrm>
            <a:off x="311700" y="1223550"/>
            <a:ext cx="8520600" cy="4311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a:buNone/>
            </a:pPr>
            <a:r>
              <a:rPr lang="uk" sz="1600" b="1">
                <a:solidFill>
                  <a:schemeClr val="dk1"/>
                </a:solidFill>
                <a:highlight>
                  <a:schemeClr val="lt1"/>
                </a:highlight>
                <a:latin typeface="Roboto"/>
                <a:ea typeface="Roboto"/>
                <a:cs typeface="Roboto"/>
                <a:sym typeface="Roboto"/>
              </a:rPr>
              <a:t>Робота в локальному репозиторії</a:t>
            </a:r>
            <a:endParaRPr sz="1200">
              <a:solidFill>
                <a:schemeClr val="dk1"/>
              </a:solidFill>
              <a:highlight>
                <a:schemeClr val="lt1"/>
              </a:highlight>
            </a:endParaRPr>
          </a:p>
        </p:txBody>
      </p:sp>
      <p:sp>
        <p:nvSpPr>
          <p:cNvPr id="259" name="Google Shape;259;g11b810f6760_1_95"/>
          <p:cNvSpPr txBox="1"/>
          <p:nvPr/>
        </p:nvSpPr>
        <p:spPr>
          <a:xfrm>
            <a:off x="311700" y="1654650"/>
            <a:ext cx="8520600" cy="1644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uk" sz="1200">
                <a:solidFill>
                  <a:schemeClr val="dk1"/>
                </a:solidFill>
                <a:highlight>
                  <a:schemeClr val="lt1"/>
                </a:highlight>
                <a:latin typeface="Roboto"/>
                <a:ea typeface="Roboto"/>
                <a:cs typeface="Roboto"/>
                <a:sym typeface="Roboto"/>
              </a:rPr>
              <a:t>Додаємо зміни в текстовому файлі Test.docx та коммітимо:</a:t>
            </a:r>
            <a:endParaRPr sz="1200">
              <a:solidFill>
                <a:schemeClr val="dk1"/>
              </a:solidFill>
              <a:highlight>
                <a:schemeClr val="lt1"/>
              </a:highlight>
              <a:latin typeface="Roboto"/>
              <a:ea typeface="Roboto"/>
              <a:cs typeface="Roboto"/>
              <a:sym typeface="Roboto"/>
            </a:endParaRPr>
          </a:p>
          <a:p>
            <a:pPr marL="0" lvl="0" indent="0" algn="l" rtl="0">
              <a:lnSpc>
                <a:spcPct val="115000"/>
              </a:lnSpc>
              <a:spcBef>
                <a:spcPts val="0"/>
              </a:spcBef>
              <a:spcAft>
                <a:spcPts val="0"/>
              </a:spcAft>
              <a:buNone/>
            </a:pPr>
            <a:endParaRPr sz="1200">
              <a:solidFill>
                <a:schemeClr val="dk1"/>
              </a:solidFill>
              <a:highlight>
                <a:schemeClr val="lt1"/>
              </a:highlight>
              <a:latin typeface="Roboto"/>
              <a:ea typeface="Roboto"/>
              <a:cs typeface="Roboto"/>
              <a:sym typeface="Roboto"/>
            </a:endParaRPr>
          </a:p>
          <a:p>
            <a:pPr marL="0" lvl="0" indent="0" algn="l" rtl="0">
              <a:lnSpc>
                <a:spcPct val="115000"/>
              </a:lnSpc>
              <a:spcBef>
                <a:spcPts val="0"/>
              </a:spcBef>
              <a:spcAft>
                <a:spcPts val="0"/>
              </a:spcAft>
              <a:buNone/>
            </a:pPr>
            <a:r>
              <a:rPr lang="uk" sz="1200" b="1">
                <a:solidFill>
                  <a:schemeClr val="dk1"/>
                </a:solidFill>
                <a:highlight>
                  <a:srgbClr val="FCE5CD"/>
                </a:highlight>
              </a:rPr>
              <a:t>git add Test.docx</a:t>
            </a:r>
            <a:endParaRPr sz="1200" b="1">
              <a:solidFill>
                <a:schemeClr val="dk1"/>
              </a:solidFill>
              <a:highlight>
                <a:srgbClr val="FCE5CD"/>
              </a:highlight>
            </a:endParaRPr>
          </a:p>
          <a:p>
            <a:pPr marL="0" lvl="0" indent="0" algn="l" rtl="0">
              <a:lnSpc>
                <a:spcPct val="115000"/>
              </a:lnSpc>
              <a:spcBef>
                <a:spcPts val="0"/>
              </a:spcBef>
              <a:spcAft>
                <a:spcPts val="0"/>
              </a:spcAft>
              <a:buNone/>
            </a:pPr>
            <a:endParaRPr sz="1200" b="1">
              <a:solidFill>
                <a:schemeClr val="dk1"/>
              </a:solidFill>
              <a:highlight>
                <a:srgbClr val="FCE5CD"/>
              </a:highlight>
            </a:endParaRPr>
          </a:p>
          <a:p>
            <a:pPr marL="0" lvl="0" indent="0" algn="l" rtl="0">
              <a:lnSpc>
                <a:spcPct val="115000"/>
              </a:lnSpc>
              <a:spcBef>
                <a:spcPts val="0"/>
              </a:spcBef>
              <a:spcAft>
                <a:spcPts val="0"/>
              </a:spcAft>
              <a:buNone/>
            </a:pPr>
            <a:r>
              <a:rPr lang="uk" sz="1200" b="1">
                <a:solidFill>
                  <a:schemeClr val="dk1"/>
                </a:solidFill>
                <a:highlight>
                  <a:srgbClr val="FCE5CD"/>
                </a:highlight>
              </a:rPr>
              <a:t>git commit -m "added Test.docx"</a:t>
            </a:r>
            <a:endParaRPr sz="1200" b="1">
              <a:solidFill>
                <a:schemeClr val="dk1"/>
              </a:solidFill>
              <a:highlight>
                <a:srgbClr val="FCE5CD"/>
              </a:highlight>
            </a:endParaRPr>
          </a:p>
          <a:p>
            <a:pPr marL="0" lvl="0" indent="0" algn="l" rtl="0">
              <a:lnSpc>
                <a:spcPct val="115000"/>
              </a:lnSpc>
              <a:spcBef>
                <a:spcPts val="0"/>
              </a:spcBef>
              <a:spcAft>
                <a:spcPts val="0"/>
              </a:spcAft>
              <a:buNone/>
            </a:pPr>
            <a:endParaRPr sz="1200" b="1">
              <a:solidFill>
                <a:schemeClr val="dk1"/>
              </a:solidFill>
              <a:highlight>
                <a:srgbClr val="FCE5CD"/>
              </a:highlight>
            </a:endParaRPr>
          </a:p>
          <a:p>
            <a:pPr marL="0" lvl="0" indent="0" algn="l" rtl="0">
              <a:lnSpc>
                <a:spcPct val="115000"/>
              </a:lnSpc>
              <a:spcBef>
                <a:spcPts val="0"/>
              </a:spcBef>
              <a:spcAft>
                <a:spcPts val="0"/>
              </a:spcAft>
              <a:buNone/>
            </a:pPr>
            <a:r>
              <a:rPr lang="uk" sz="1200" b="1">
                <a:solidFill>
                  <a:schemeClr val="dk1"/>
                </a:solidFill>
                <a:highlight>
                  <a:srgbClr val="FCE5CD"/>
                </a:highlight>
              </a:rPr>
              <a:t>git status</a:t>
            </a:r>
            <a:endParaRPr sz="1200">
              <a:solidFill>
                <a:schemeClr val="dk1"/>
              </a:solidFill>
              <a:highlight>
                <a:srgbClr val="FCE5CD"/>
              </a:highlight>
              <a:latin typeface="Roboto"/>
              <a:ea typeface="Roboto"/>
              <a:cs typeface="Roboto"/>
              <a:sym typeface="Roboto"/>
            </a:endParaRPr>
          </a:p>
        </p:txBody>
      </p:sp>
      <p:pic>
        <p:nvPicPr>
          <p:cNvPr id="260" name="Google Shape;260;g11b810f6760_1_95"/>
          <p:cNvPicPr preferRelativeResize="0"/>
          <p:nvPr/>
        </p:nvPicPr>
        <p:blipFill>
          <a:blip r:embed="rId3">
            <a:alphaModFix/>
          </a:blip>
          <a:stretch>
            <a:fillRect/>
          </a:stretch>
        </p:blipFill>
        <p:spPr>
          <a:xfrm>
            <a:off x="3358361" y="2294325"/>
            <a:ext cx="5384826" cy="24903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g11b810f6760_1_10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uk">
                <a:latin typeface="Roboto"/>
                <a:ea typeface="Roboto"/>
                <a:cs typeface="Roboto"/>
                <a:sym typeface="Roboto"/>
              </a:rPr>
              <a:t>Основи роботи з GIT</a:t>
            </a:r>
            <a:endParaRPr>
              <a:latin typeface="Roboto"/>
              <a:ea typeface="Roboto"/>
              <a:cs typeface="Roboto"/>
              <a:sym typeface="Roboto"/>
            </a:endParaRPr>
          </a:p>
        </p:txBody>
      </p:sp>
      <p:sp>
        <p:nvSpPr>
          <p:cNvPr id="266" name="Google Shape;266;g11b810f6760_1_104"/>
          <p:cNvSpPr txBox="1"/>
          <p:nvPr/>
        </p:nvSpPr>
        <p:spPr>
          <a:xfrm>
            <a:off x="311700" y="1223550"/>
            <a:ext cx="8520600" cy="4311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a:buNone/>
            </a:pPr>
            <a:r>
              <a:rPr lang="uk" sz="1600" b="1">
                <a:solidFill>
                  <a:schemeClr val="dk1"/>
                </a:solidFill>
                <a:highlight>
                  <a:schemeClr val="lt1"/>
                </a:highlight>
                <a:latin typeface="Roboto"/>
                <a:ea typeface="Roboto"/>
                <a:cs typeface="Roboto"/>
                <a:sym typeface="Roboto"/>
              </a:rPr>
              <a:t>Робота в локальному репозиторії</a:t>
            </a:r>
            <a:endParaRPr sz="1200">
              <a:solidFill>
                <a:schemeClr val="dk1"/>
              </a:solidFill>
              <a:highlight>
                <a:schemeClr val="lt1"/>
              </a:highlight>
            </a:endParaRPr>
          </a:p>
        </p:txBody>
      </p:sp>
      <p:sp>
        <p:nvSpPr>
          <p:cNvPr id="267" name="Google Shape;267;g11b810f6760_1_104"/>
          <p:cNvSpPr txBox="1"/>
          <p:nvPr/>
        </p:nvSpPr>
        <p:spPr>
          <a:xfrm>
            <a:off x="311700" y="1654650"/>
            <a:ext cx="8520600" cy="3343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uk" sz="1200">
                <a:highlight>
                  <a:srgbClr val="FFFFFF"/>
                </a:highlight>
                <a:latin typeface="Roboto"/>
                <a:ea typeface="Roboto"/>
                <a:cs typeface="Roboto"/>
                <a:sym typeface="Roboto"/>
              </a:rPr>
              <a:t>Обидва файли знаходяться в локальному репозиторії.</a:t>
            </a:r>
            <a:endParaRPr sz="1200">
              <a:highlight>
                <a:srgbClr val="FFFFFF"/>
              </a:highlight>
              <a:latin typeface="Roboto"/>
              <a:ea typeface="Roboto"/>
              <a:cs typeface="Roboto"/>
              <a:sym typeface="Roboto"/>
            </a:endParaRPr>
          </a:p>
          <a:p>
            <a:pPr marL="0" lvl="0" indent="0" algn="l" rtl="0">
              <a:lnSpc>
                <a:spcPct val="115000"/>
              </a:lnSpc>
              <a:spcBef>
                <a:spcPts val="0"/>
              </a:spcBef>
              <a:spcAft>
                <a:spcPts val="0"/>
              </a:spcAft>
              <a:buNone/>
            </a:pPr>
            <a:endParaRPr sz="1200">
              <a:highlight>
                <a:srgbClr val="FFFFFF"/>
              </a:highlight>
              <a:latin typeface="Roboto"/>
              <a:ea typeface="Roboto"/>
              <a:cs typeface="Roboto"/>
              <a:sym typeface="Roboto"/>
            </a:endParaRPr>
          </a:p>
          <a:p>
            <a:pPr marL="0" lvl="0" indent="0" algn="l" rtl="0">
              <a:lnSpc>
                <a:spcPct val="115000"/>
              </a:lnSpc>
              <a:spcBef>
                <a:spcPts val="0"/>
              </a:spcBef>
              <a:spcAft>
                <a:spcPts val="0"/>
              </a:spcAft>
              <a:buNone/>
            </a:pPr>
            <a:endParaRPr sz="1200">
              <a:highlight>
                <a:srgbClr val="FFFFFF"/>
              </a:highlight>
              <a:latin typeface="Roboto"/>
              <a:ea typeface="Roboto"/>
              <a:cs typeface="Roboto"/>
              <a:sym typeface="Roboto"/>
            </a:endParaRPr>
          </a:p>
          <a:p>
            <a:pPr marL="0" lvl="0" indent="0" algn="l" rtl="0">
              <a:lnSpc>
                <a:spcPct val="115000"/>
              </a:lnSpc>
              <a:spcBef>
                <a:spcPts val="0"/>
              </a:spcBef>
              <a:spcAft>
                <a:spcPts val="0"/>
              </a:spcAft>
              <a:buNone/>
            </a:pPr>
            <a:endParaRPr sz="1200">
              <a:highlight>
                <a:srgbClr val="FFFFFF"/>
              </a:highlight>
              <a:latin typeface="Roboto"/>
              <a:ea typeface="Roboto"/>
              <a:cs typeface="Roboto"/>
              <a:sym typeface="Roboto"/>
            </a:endParaRPr>
          </a:p>
          <a:p>
            <a:pPr marL="0" lvl="0" indent="0" algn="l" rtl="0">
              <a:lnSpc>
                <a:spcPct val="115000"/>
              </a:lnSpc>
              <a:spcBef>
                <a:spcPts val="0"/>
              </a:spcBef>
              <a:spcAft>
                <a:spcPts val="0"/>
              </a:spcAft>
              <a:buNone/>
            </a:pPr>
            <a:endParaRPr sz="1200">
              <a:highlight>
                <a:srgbClr val="FFFFFF"/>
              </a:highlight>
              <a:latin typeface="Roboto"/>
              <a:ea typeface="Roboto"/>
              <a:cs typeface="Roboto"/>
              <a:sym typeface="Roboto"/>
            </a:endParaRPr>
          </a:p>
          <a:p>
            <a:pPr marL="0" lvl="0" indent="0" algn="l" rtl="0">
              <a:lnSpc>
                <a:spcPct val="115000"/>
              </a:lnSpc>
              <a:spcBef>
                <a:spcPts val="0"/>
              </a:spcBef>
              <a:spcAft>
                <a:spcPts val="0"/>
              </a:spcAft>
              <a:buNone/>
            </a:pPr>
            <a:endParaRPr sz="1200">
              <a:highlight>
                <a:srgbClr val="FFFFFF"/>
              </a:highlight>
              <a:latin typeface="Roboto"/>
              <a:ea typeface="Roboto"/>
              <a:cs typeface="Roboto"/>
              <a:sym typeface="Roboto"/>
            </a:endParaRPr>
          </a:p>
          <a:p>
            <a:pPr marL="0" lvl="0" indent="0" algn="l" rtl="0">
              <a:lnSpc>
                <a:spcPct val="115000"/>
              </a:lnSpc>
              <a:spcBef>
                <a:spcPts val="0"/>
              </a:spcBef>
              <a:spcAft>
                <a:spcPts val="0"/>
              </a:spcAft>
              <a:buNone/>
            </a:pPr>
            <a:endParaRPr sz="1200">
              <a:highlight>
                <a:srgbClr val="FFFFFF"/>
              </a:highlight>
              <a:latin typeface="Roboto"/>
              <a:ea typeface="Roboto"/>
              <a:cs typeface="Roboto"/>
              <a:sym typeface="Roboto"/>
            </a:endParaRPr>
          </a:p>
          <a:p>
            <a:pPr marL="0" lvl="0" indent="0" algn="l" rtl="0">
              <a:lnSpc>
                <a:spcPct val="115000"/>
              </a:lnSpc>
              <a:spcBef>
                <a:spcPts val="0"/>
              </a:spcBef>
              <a:spcAft>
                <a:spcPts val="0"/>
              </a:spcAft>
              <a:buNone/>
            </a:pPr>
            <a:endParaRPr sz="1200">
              <a:highlight>
                <a:srgbClr val="FFFFFF"/>
              </a:highlight>
              <a:latin typeface="Roboto"/>
              <a:ea typeface="Roboto"/>
              <a:cs typeface="Roboto"/>
              <a:sym typeface="Roboto"/>
            </a:endParaRPr>
          </a:p>
          <a:p>
            <a:pPr marL="0" lvl="0" indent="0" algn="l" rtl="0">
              <a:lnSpc>
                <a:spcPct val="115000"/>
              </a:lnSpc>
              <a:spcBef>
                <a:spcPts val="0"/>
              </a:spcBef>
              <a:spcAft>
                <a:spcPts val="0"/>
              </a:spcAft>
              <a:buNone/>
            </a:pPr>
            <a:endParaRPr sz="1200">
              <a:highlight>
                <a:srgbClr val="FFFFFF"/>
              </a:highlight>
              <a:latin typeface="Roboto"/>
              <a:ea typeface="Roboto"/>
              <a:cs typeface="Roboto"/>
              <a:sym typeface="Roboto"/>
            </a:endParaRPr>
          </a:p>
          <a:p>
            <a:pPr marL="0" lvl="0" indent="0" algn="l" rtl="0">
              <a:lnSpc>
                <a:spcPct val="115000"/>
              </a:lnSpc>
              <a:spcBef>
                <a:spcPts val="0"/>
              </a:spcBef>
              <a:spcAft>
                <a:spcPts val="0"/>
              </a:spcAft>
              <a:buNone/>
            </a:pPr>
            <a:endParaRPr sz="1200">
              <a:highlight>
                <a:srgbClr val="FFFFFF"/>
              </a:highlight>
              <a:latin typeface="Roboto"/>
              <a:ea typeface="Roboto"/>
              <a:cs typeface="Roboto"/>
              <a:sym typeface="Roboto"/>
            </a:endParaRPr>
          </a:p>
          <a:p>
            <a:pPr marL="0" lvl="0" indent="0" algn="l" rtl="0">
              <a:lnSpc>
                <a:spcPct val="115000"/>
              </a:lnSpc>
              <a:spcBef>
                <a:spcPts val="0"/>
              </a:spcBef>
              <a:spcAft>
                <a:spcPts val="0"/>
              </a:spcAft>
              <a:buNone/>
            </a:pPr>
            <a:endParaRPr sz="1200">
              <a:highlight>
                <a:srgbClr val="FFFFFF"/>
              </a:highlight>
              <a:latin typeface="Roboto"/>
              <a:ea typeface="Roboto"/>
              <a:cs typeface="Roboto"/>
              <a:sym typeface="Roboto"/>
            </a:endParaRPr>
          </a:p>
          <a:p>
            <a:pPr marL="0" lvl="0" indent="0" algn="l" rtl="0">
              <a:lnSpc>
                <a:spcPct val="115000"/>
              </a:lnSpc>
              <a:spcBef>
                <a:spcPts val="0"/>
              </a:spcBef>
              <a:spcAft>
                <a:spcPts val="0"/>
              </a:spcAft>
              <a:buNone/>
            </a:pPr>
            <a:endParaRPr sz="1200">
              <a:highlight>
                <a:srgbClr val="FFFFFF"/>
              </a:highlight>
              <a:latin typeface="Roboto"/>
              <a:ea typeface="Roboto"/>
              <a:cs typeface="Roboto"/>
              <a:sym typeface="Roboto"/>
            </a:endParaRPr>
          </a:p>
          <a:p>
            <a:pPr marL="0" lvl="0" indent="0" algn="l" rtl="0">
              <a:lnSpc>
                <a:spcPct val="115000"/>
              </a:lnSpc>
              <a:spcBef>
                <a:spcPts val="0"/>
              </a:spcBef>
              <a:spcAft>
                <a:spcPts val="0"/>
              </a:spcAft>
              <a:buNone/>
            </a:pPr>
            <a:endParaRPr sz="1200">
              <a:highlight>
                <a:srgbClr val="FFFFFF"/>
              </a:highlight>
              <a:latin typeface="Roboto"/>
              <a:ea typeface="Roboto"/>
              <a:cs typeface="Roboto"/>
              <a:sym typeface="Roboto"/>
            </a:endParaRPr>
          </a:p>
          <a:p>
            <a:pPr marL="0" lvl="0" indent="0" algn="l" rtl="0">
              <a:lnSpc>
                <a:spcPct val="115000"/>
              </a:lnSpc>
              <a:spcBef>
                <a:spcPts val="0"/>
              </a:spcBef>
              <a:spcAft>
                <a:spcPts val="0"/>
              </a:spcAft>
              <a:buNone/>
            </a:pPr>
            <a:r>
              <a:rPr lang="uk" sz="1200">
                <a:highlight>
                  <a:srgbClr val="FFFFFF"/>
                </a:highlight>
                <a:latin typeface="Roboto"/>
                <a:ea typeface="Roboto"/>
                <a:cs typeface="Roboto"/>
                <a:sym typeface="Roboto"/>
              </a:rPr>
              <a:t>Для того, щоб інші учасники проекту могли з ними працювати, їх потрібно відправити на віддалений репозиторій, наприклад, на GitHub. Для цього спочатку потрібно створити акаунт. Переходим за посиланням: </a:t>
            </a:r>
            <a:r>
              <a:rPr lang="uk" sz="1200" u="sng">
                <a:solidFill>
                  <a:schemeClr val="hlink"/>
                </a:solidFill>
                <a:highlight>
                  <a:srgbClr val="FFFFFF"/>
                </a:highlight>
                <a:latin typeface="Roboto"/>
                <a:ea typeface="Roboto"/>
                <a:cs typeface="Roboto"/>
                <a:sym typeface="Roboto"/>
                <a:hlinkClick r:id="rId3"/>
              </a:rPr>
              <a:t>https://github.com/</a:t>
            </a:r>
            <a:endParaRPr sz="1200">
              <a:solidFill>
                <a:schemeClr val="dk1"/>
              </a:solidFill>
              <a:highlight>
                <a:schemeClr val="lt1"/>
              </a:highlight>
              <a:latin typeface="Roboto"/>
              <a:ea typeface="Roboto"/>
              <a:cs typeface="Roboto"/>
              <a:sym typeface="Roboto"/>
            </a:endParaRPr>
          </a:p>
        </p:txBody>
      </p:sp>
      <p:pic>
        <p:nvPicPr>
          <p:cNvPr id="268" name="Google Shape;268;g11b810f6760_1_104"/>
          <p:cNvPicPr preferRelativeResize="0"/>
          <p:nvPr/>
        </p:nvPicPr>
        <p:blipFill>
          <a:blip r:embed="rId4">
            <a:alphaModFix/>
          </a:blip>
          <a:stretch>
            <a:fillRect/>
          </a:stretch>
        </p:blipFill>
        <p:spPr>
          <a:xfrm>
            <a:off x="2082413" y="2004137"/>
            <a:ext cx="4979176" cy="24298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g127ec7da91e_0_1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uk">
                <a:latin typeface="Roboto"/>
                <a:ea typeface="Roboto"/>
                <a:cs typeface="Roboto"/>
                <a:sym typeface="Roboto"/>
              </a:rPr>
              <a:t>Основи роботи з GIT</a:t>
            </a:r>
            <a:endParaRPr>
              <a:latin typeface="Roboto"/>
              <a:ea typeface="Roboto"/>
              <a:cs typeface="Roboto"/>
              <a:sym typeface="Roboto"/>
            </a:endParaRPr>
          </a:p>
        </p:txBody>
      </p:sp>
      <p:sp>
        <p:nvSpPr>
          <p:cNvPr id="274" name="Google Shape;274;g127ec7da91e_0_12"/>
          <p:cNvSpPr txBox="1"/>
          <p:nvPr/>
        </p:nvSpPr>
        <p:spPr>
          <a:xfrm>
            <a:off x="311700" y="1223550"/>
            <a:ext cx="8520600" cy="4311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a:buNone/>
            </a:pPr>
            <a:r>
              <a:rPr lang="uk" sz="1600" b="1">
                <a:solidFill>
                  <a:schemeClr val="dk1"/>
                </a:solidFill>
                <a:highlight>
                  <a:schemeClr val="lt1"/>
                </a:highlight>
                <a:latin typeface="Roboto"/>
                <a:ea typeface="Roboto"/>
                <a:cs typeface="Roboto"/>
                <a:sym typeface="Roboto"/>
              </a:rPr>
              <a:t>Робота з віддаленим репозиторієм</a:t>
            </a:r>
            <a:endParaRPr sz="1200">
              <a:solidFill>
                <a:schemeClr val="dk1"/>
              </a:solidFill>
              <a:highlight>
                <a:schemeClr val="lt1"/>
              </a:highlight>
            </a:endParaRPr>
          </a:p>
        </p:txBody>
      </p:sp>
      <p:sp>
        <p:nvSpPr>
          <p:cNvPr id="275" name="Google Shape;275;g127ec7da91e_0_12"/>
          <p:cNvSpPr txBox="1"/>
          <p:nvPr/>
        </p:nvSpPr>
        <p:spPr>
          <a:xfrm>
            <a:off x="311700" y="1654650"/>
            <a:ext cx="3210600" cy="20688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uk" sz="1200">
                <a:solidFill>
                  <a:schemeClr val="dk1"/>
                </a:solidFill>
                <a:highlight>
                  <a:schemeClr val="lt1"/>
                </a:highlight>
                <a:latin typeface="Roboto"/>
                <a:ea typeface="Roboto"/>
                <a:cs typeface="Roboto"/>
                <a:sym typeface="Roboto"/>
              </a:rPr>
              <a:t>Вводимо адресу поштової скриньки. Можна використати свою особисту, або попередньо створити нову. Натискаємо “Sing up for GitHub”.</a:t>
            </a:r>
            <a:endParaRPr sz="1200">
              <a:solidFill>
                <a:schemeClr val="dk1"/>
              </a:solidFill>
              <a:highlight>
                <a:schemeClr val="lt1"/>
              </a:highlight>
              <a:latin typeface="Roboto"/>
              <a:ea typeface="Roboto"/>
              <a:cs typeface="Roboto"/>
              <a:sym typeface="Roboto"/>
            </a:endParaRPr>
          </a:p>
          <a:p>
            <a:pPr marL="0" lvl="0" indent="0" algn="l" rtl="0">
              <a:lnSpc>
                <a:spcPct val="115000"/>
              </a:lnSpc>
              <a:spcBef>
                <a:spcPts val="0"/>
              </a:spcBef>
              <a:spcAft>
                <a:spcPts val="0"/>
              </a:spcAft>
              <a:buNone/>
            </a:pPr>
            <a:endParaRPr sz="1200">
              <a:solidFill>
                <a:schemeClr val="dk1"/>
              </a:solidFill>
              <a:highlight>
                <a:schemeClr val="lt1"/>
              </a:highlight>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uk" sz="1200">
                <a:solidFill>
                  <a:schemeClr val="dk1"/>
                </a:solidFill>
                <a:highlight>
                  <a:schemeClr val="lt1"/>
                </a:highlight>
                <a:latin typeface="Roboto"/>
                <a:ea typeface="Roboto"/>
                <a:cs typeface="Roboto"/>
                <a:sym typeface="Roboto"/>
              </a:rPr>
              <a:t>Головна сторінка на момент вашого навчання може змінитись, але процес реєстрації буде аналогічний. Спочатку вводимо адресу поштової скриньки.</a:t>
            </a:r>
            <a:endParaRPr sz="1200">
              <a:solidFill>
                <a:schemeClr val="dk1"/>
              </a:solidFill>
              <a:highlight>
                <a:schemeClr val="lt1"/>
              </a:highlight>
              <a:latin typeface="Roboto"/>
              <a:ea typeface="Roboto"/>
              <a:cs typeface="Roboto"/>
              <a:sym typeface="Roboto"/>
            </a:endParaRPr>
          </a:p>
        </p:txBody>
      </p:sp>
      <p:pic>
        <p:nvPicPr>
          <p:cNvPr id="276" name="Google Shape;276;g127ec7da91e_0_12"/>
          <p:cNvPicPr preferRelativeResize="0"/>
          <p:nvPr/>
        </p:nvPicPr>
        <p:blipFill>
          <a:blip r:embed="rId3">
            <a:alphaModFix/>
          </a:blip>
          <a:stretch>
            <a:fillRect/>
          </a:stretch>
        </p:blipFill>
        <p:spPr>
          <a:xfrm>
            <a:off x="3522212" y="1804700"/>
            <a:ext cx="5310077" cy="273279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g12623a6d87f_0_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uk">
                <a:latin typeface="Roboto"/>
                <a:ea typeface="Roboto"/>
                <a:cs typeface="Roboto"/>
                <a:sym typeface="Roboto"/>
              </a:rPr>
              <a:t>Основи роботи з GIT</a:t>
            </a:r>
            <a:endParaRPr>
              <a:latin typeface="Roboto"/>
              <a:ea typeface="Roboto"/>
              <a:cs typeface="Roboto"/>
              <a:sym typeface="Roboto"/>
            </a:endParaRPr>
          </a:p>
          <a:p>
            <a:pPr marL="0" lvl="0" indent="0" algn="l" rtl="0">
              <a:lnSpc>
                <a:spcPct val="100000"/>
              </a:lnSpc>
              <a:spcBef>
                <a:spcPts val="0"/>
              </a:spcBef>
              <a:spcAft>
                <a:spcPts val="0"/>
              </a:spcAft>
              <a:buSzPct val="111111"/>
              <a:buNone/>
            </a:pPr>
            <a:endParaRPr>
              <a:latin typeface="Roboto"/>
              <a:ea typeface="Roboto"/>
              <a:cs typeface="Roboto"/>
              <a:sym typeface="Roboto"/>
            </a:endParaRPr>
          </a:p>
        </p:txBody>
      </p:sp>
      <p:sp>
        <p:nvSpPr>
          <p:cNvPr id="68" name="Google Shape;68;g12623a6d87f_0_3"/>
          <p:cNvSpPr txBox="1">
            <a:spLocks noGrp="1"/>
          </p:cNvSpPr>
          <p:nvPr>
            <p:ph type="body" idx="1"/>
          </p:nvPr>
        </p:nvSpPr>
        <p:spPr>
          <a:xfrm>
            <a:off x="311700" y="1152475"/>
            <a:ext cx="4260300" cy="34164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0"/>
              </a:spcAft>
              <a:buClr>
                <a:schemeClr val="dk1"/>
              </a:buClr>
              <a:buSzPts val="1100"/>
              <a:buFont typeface="Arial"/>
              <a:buNone/>
            </a:pPr>
            <a:r>
              <a:rPr lang="uk" sz="1600" b="1">
                <a:solidFill>
                  <a:schemeClr val="dk1"/>
                </a:solidFill>
                <a:highlight>
                  <a:schemeClr val="lt1"/>
                </a:highlight>
                <a:latin typeface="Roboto"/>
                <a:ea typeface="Roboto"/>
                <a:cs typeface="Roboto"/>
                <a:sym typeface="Roboto"/>
              </a:rPr>
              <a:t>Що таке GIT?</a:t>
            </a:r>
            <a:endParaRPr sz="1600" b="1">
              <a:solidFill>
                <a:schemeClr val="dk1"/>
              </a:solidFill>
              <a:highlight>
                <a:schemeClr val="lt1"/>
              </a:highlight>
              <a:latin typeface="Roboto"/>
              <a:ea typeface="Roboto"/>
              <a:cs typeface="Roboto"/>
              <a:sym typeface="Roboto"/>
            </a:endParaRPr>
          </a:p>
          <a:p>
            <a:pPr marL="0" lvl="0" indent="0" algn="l" rtl="0">
              <a:lnSpc>
                <a:spcPct val="115000"/>
              </a:lnSpc>
              <a:spcBef>
                <a:spcPts val="1000"/>
              </a:spcBef>
              <a:spcAft>
                <a:spcPts val="0"/>
              </a:spcAft>
              <a:buClr>
                <a:schemeClr val="dk1"/>
              </a:buClr>
              <a:buSzPts val="1100"/>
              <a:buFont typeface="Arial"/>
              <a:buNone/>
            </a:pPr>
            <a:r>
              <a:rPr lang="uk" sz="1200" b="1">
                <a:solidFill>
                  <a:schemeClr val="dk1"/>
                </a:solidFill>
                <a:highlight>
                  <a:schemeClr val="lt1"/>
                </a:highlight>
                <a:latin typeface="Roboto"/>
                <a:ea typeface="Roboto"/>
                <a:cs typeface="Roboto"/>
                <a:sym typeface="Roboto"/>
              </a:rPr>
              <a:t>Git </a:t>
            </a:r>
            <a:r>
              <a:rPr lang="uk" sz="1200">
                <a:solidFill>
                  <a:schemeClr val="dk1"/>
                </a:solidFill>
                <a:highlight>
                  <a:schemeClr val="lt1"/>
                </a:highlight>
                <a:latin typeface="Roboto"/>
                <a:ea typeface="Roboto"/>
                <a:cs typeface="Roboto"/>
                <a:sym typeface="Roboto"/>
              </a:rPr>
              <a:t>– система керування версіями з розподіленою архітектурою.</a:t>
            </a:r>
            <a:endParaRPr sz="1200">
              <a:solidFill>
                <a:schemeClr val="dk1"/>
              </a:solidFill>
              <a:highlight>
                <a:schemeClr val="lt1"/>
              </a:highlight>
              <a:latin typeface="Roboto"/>
              <a:ea typeface="Roboto"/>
              <a:cs typeface="Roboto"/>
              <a:sym typeface="Roboto"/>
            </a:endParaRPr>
          </a:p>
          <a:p>
            <a:pPr marL="0" lvl="0" indent="0" algn="l" rtl="0">
              <a:lnSpc>
                <a:spcPct val="115000"/>
              </a:lnSpc>
              <a:spcBef>
                <a:spcPts val="2200"/>
              </a:spcBef>
              <a:spcAft>
                <a:spcPts val="0"/>
              </a:spcAft>
              <a:buClr>
                <a:schemeClr val="dk1"/>
              </a:buClr>
              <a:buSzPts val="1100"/>
              <a:buFont typeface="Arial"/>
              <a:buNone/>
            </a:pPr>
            <a:r>
              <a:rPr lang="uk" sz="1200">
                <a:solidFill>
                  <a:schemeClr val="dk1"/>
                </a:solidFill>
                <a:highlight>
                  <a:schemeClr val="lt1"/>
                </a:highlight>
                <a:latin typeface="Roboto"/>
                <a:ea typeface="Roboto"/>
                <a:cs typeface="Roboto"/>
                <a:sym typeface="Roboto"/>
              </a:rPr>
              <a:t>На відміну від колись популярних систем на кшталт CVS і Subversion (SVN), де повна історія версій проекту доступна лише в одному місці, в Git кожна робоча копія коду як така є репозиторієм. Це дозволяє всім розробникам зберігати історію змін у повному обсязі.</a:t>
            </a:r>
            <a:endParaRPr sz="1200">
              <a:solidFill>
                <a:schemeClr val="dk1"/>
              </a:solidFill>
              <a:highlight>
                <a:schemeClr val="lt1"/>
              </a:highlight>
              <a:latin typeface="Roboto"/>
              <a:ea typeface="Roboto"/>
              <a:cs typeface="Roboto"/>
              <a:sym typeface="Roboto"/>
            </a:endParaRPr>
          </a:p>
          <a:p>
            <a:pPr marL="0" lvl="0" indent="0" algn="l" rtl="0">
              <a:lnSpc>
                <a:spcPct val="115000"/>
              </a:lnSpc>
              <a:spcBef>
                <a:spcPts val="2200"/>
              </a:spcBef>
              <a:spcAft>
                <a:spcPts val="0"/>
              </a:spcAft>
              <a:buSzPts val="1100"/>
              <a:buNone/>
            </a:pPr>
            <a:r>
              <a:rPr lang="uk" sz="1200">
                <a:solidFill>
                  <a:schemeClr val="dk1"/>
                </a:solidFill>
                <a:highlight>
                  <a:schemeClr val="lt1"/>
                </a:highlight>
                <a:latin typeface="Roboto"/>
                <a:ea typeface="Roboto"/>
                <a:cs typeface="Roboto"/>
                <a:sym typeface="Roboto"/>
              </a:rPr>
              <a:t>Розробка в Git орієнтована на забезпечення високої продуктивності, безпеки та гнучкості розподіленої системи.</a:t>
            </a:r>
            <a:endParaRPr sz="1200">
              <a:solidFill>
                <a:schemeClr val="dk1"/>
              </a:solidFill>
              <a:highlight>
                <a:schemeClr val="lt1"/>
              </a:highlight>
              <a:latin typeface="Roboto"/>
              <a:ea typeface="Roboto"/>
              <a:cs typeface="Roboto"/>
              <a:sym typeface="Roboto"/>
            </a:endParaRPr>
          </a:p>
        </p:txBody>
      </p:sp>
      <p:pic>
        <p:nvPicPr>
          <p:cNvPr id="69" name="Google Shape;69;g12623a6d87f_0_3"/>
          <p:cNvPicPr preferRelativeResize="0"/>
          <p:nvPr/>
        </p:nvPicPr>
        <p:blipFill rotWithShape="1">
          <a:blip r:embed="rId3">
            <a:alphaModFix/>
          </a:blip>
          <a:srcRect/>
          <a:stretch/>
        </p:blipFill>
        <p:spPr>
          <a:xfrm>
            <a:off x="4724400" y="1170125"/>
            <a:ext cx="4071375" cy="225887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g127ec7da91e_0_1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uk">
                <a:latin typeface="Roboto"/>
                <a:ea typeface="Roboto"/>
                <a:cs typeface="Roboto"/>
                <a:sym typeface="Roboto"/>
              </a:rPr>
              <a:t>Основи роботи з GIT</a:t>
            </a:r>
            <a:endParaRPr>
              <a:latin typeface="Roboto"/>
              <a:ea typeface="Roboto"/>
              <a:cs typeface="Roboto"/>
              <a:sym typeface="Roboto"/>
            </a:endParaRPr>
          </a:p>
        </p:txBody>
      </p:sp>
      <p:sp>
        <p:nvSpPr>
          <p:cNvPr id="282" name="Google Shape;282;g127ec7da91e_0_19"/>
          <p:cNvSpPr txBox="1"/>
          <p:nvPr/>
        </p:nvSpPr>
        <p:spPr>
          <a:xfrm>
            <a:off x="311700" y="1223550"/>
            <a:ext cx="8520600" cy="4311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a:buNone/>
            </a:pPr>
            <a:r>
              <a:rPr lang="uk" sz="1600" b="1">
                <a:solidFill>
                  <a:schemeClr val="dk1"/>
                </a:solidFill>
                <a:highlight>
                  <a:schemeClr val="lt1"/>
                </a:highlight>
                <a:latin typeface="Roboto"/>
                <a:ea typeface="Roboto"/>
                <a:cs typeface="Roboto"/>
                <a:sym typeface="Roboto"/>
              </a:rPr>
              <a:t>Робота з віддаленим репозиторієм</a:t>
            </a:r>
            <a:endParaRPr sz="1200">
              <a:solidFill>
                <a:schemeClr val="dk1"/>
              </a:solidFill>
              <a:highlight>
                <a:schemeClr val="lt1"/>
              </a:highlight>
            </a:endParaRPr>
          </a:p>
        </p:txBody>
      </p:sp>
      <p:sp>
        <p:nvSpPr>
          <p:cNvPr id="283" name="Google Shape;283;g127ec7da91e_0_19"/>
          <p:cNvSpPr txBox="1"/>
          <p:nvPr/>
        </p:nvSpPr>
        <p:spPr>
          <a:xfrm>
            <a:off x="311700" y="3722750"/>
            <a:ext cx="5667600" cy="7941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uk" sz="1200">
                <a:solidFill>
                  <a:schemeClr val="dk1"/>
                </a:solidFill>
                <a:highlight>
                  <a:schemeClr val="lt1"/>
                </a:highlight>
                <a:latin typeface="Roboto"/>
                <a:ea typeface="Roboto"/>
                <a:cs typeface="Roboto"/>
                <a:sym typeface="Roboto"/>
              </a:rPr>
              <a:t>Потім потрібно створити пароль. Це пароль відмінний від паролю до вашої скриньки. Він буде використовуватись для входу в акаунт в подальшому. Обов’язково збережіть його.</a:t>
            </a:r>
            <a:endParaRPr sz="1200">
              <a:solidFill>
                <a:schemeClr val="dk1"/>
              </a:solidFill>
              <a:highlight>
                <a:schemeClr val="lt1"/>
              </a:highlight>
              <a:latin typeface="Roboto"/>
              <a:ea typeface="Roboto"/>
              <a:cs typeface="Roboto"/>
              <a:sym typeface="Roboto"/>
            </a:endParaRPr>
          </a:p>
        </p:txBody>
      </p:sp>
      <p:pic>
        <p:nvPicPr>
          <p:cNvPr id="284" name="Google Shape;284;g127ec7da91e_0_19"/>
          <p:cNvPicPr preferRelativeResize="0"/>
          <p:nvPr/>
        </p:nvPicPr>
        <p:blipFill>
          <a:blip r:embed="rId3">
            <a:alphaModFix/>
          </a:blip>
          <a:stretch>
            <a:fillRect/>
          </a:stretch>
        </p:blipFill>
        <p:spPr>
          <a:xfrm>
            <a:off x="1559050" y="1654650"/>
            <a:ext cx="6025901" cy="1941225"/>
          </a:xfrm>
          <a:prstGeom prst="rect">
            <a:avLst/>
          </a:prstGeom>
          <a:noFill/>
          <a:ln>
            <a:noFill/>
          </a:ln>
        </p:spPr>
      </p:pic>
      <p:pic>
        <p:nvPicPr>
          <p:cNvPr id="285" name="Google Shape;285;g127ec7da91e_0_19"/>
          <p:cNvPicPr preferRelativeResize="0"/>
          <p:nvPr/>
        </p:nvPicPr>
        <p:blipFill>
          <a:blip r:embed="rId4">
            <a:alphaModFix/>
          </a:blip>
          <a:stretch>
            <a:fillRect/>
          </a:stretch>
        </p:blipFill>
        <p:spPr>
          <a:xfrm>
            <a:off x="6100500" y="3645425"/>
            <a:ext cx="2236249" cy="13761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g127ec7da91e_0_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uk">
                <a:latin typeface="Roboto"/>
                <a:ea typeface="Roboto"/>
                <a:cs typeface="Roboto"/>
                <a:sym typeface="Roboto"/>
              </a:rPr>
              <a:t>Основи роботи з GIT</a:t>
            </a:r>
            <a:endParaRPr>
              <a:latin typeface="Roboto"/>
              <a:ea typeface="Roboto"/>
              <a:cs typeface="Roboto"/>
              <a:sym typeface="Roboto"/>
            </a:endParaRPr>
          </a:p>
        </p:txBody>
      </p:sp>
      <p:sp>
        <p:nvSpPr>
          <p:cNvPr id="291" name="Google Shape;291;g127ec7da91e_0_28"/>
          <p:cNvSpPr txBox="1"/>
          <p:nvPr/>
        </p:nvSpPr>
        <p:spPr>
          <a:xfrm>
            <a:off x="311700" y="1223550"/>
            <a:ext cx="8520600" cy="4311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a:buNone/>
            </a:pPr>
            <a:r>
              <a:rPr lang="uk" sz="1600" b="1">
                <a:solidFill>
                  <a:schemeClr val="dk1"/>
                </a:solidFill>
                <a:highlight>
                  <a:schemeClr val="lt1"/>
                </a:highlight>
                <a:latin typeface="Roboto"/>
                <a:ea typeface="Roboto"/>
                <a:cs typeface="Roboto"/>
                <a:sym typeface="Roboto"/>
              </a:rPr>
              <a:t>Робота з віддаленим репозиторієм</a:t>
            </a:r>
            <a:endParaRPr sz="1200">
              <a:solidFill>
                <a:schemeClr val="dk1"/>
              </a:solidFill>
              <a:highlight>
                <a:schemeClr val="lt1"/>
              </a:highlight>
            </a:endParaRPr>
          </a:p>
        </p:txBody>
      </p:sp>
      <p:sp>
        <p:nvSpPr>
          <p:cNvPr id="292" name="Google Shape;292;g127ec7da91e_0_28"/>
          <p:cNvSpPr txBox="1"/>
          <p:nvPr/>
        </p:nvSpPr>
        <p:spPr>
          <a:xfrm>
            <a:off x="311700" y="1654650"/>
            <a:ext cx="5419800" cy="3343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uk" sz="1200">
                <a:highlight>
                  <a:srgbClr val="FFFFFF"/>
                </a:highlight>
                <a:latin typeface="Roboto"/>
                <a:ea typeface="Roboto"/>
                <a:cs typeface="Roboto"/>
                <a:sym typeface="Roboto"/>
              </a:rPr>
              <a:t>Вводимо ім’я користувача (можна будь яке з доступних, про що вам сповістить система).</a:t>
            </a:r>
            <a:endParaRPr sz="1200">
              <a:highlight>
                <a:srgbClr val="FFFFFF"/>
              </a:highlight>
              <a:latin typeface="Roboto"/>
              <a:ea typeface="Roboto"/>
              <a:cs typeface="Roboto"/>
              <a:sym typeface="Roboto"/>
            </a:endParaRPr>
          </a:p>
          <a:p>
            <a:pPr marL="0" lvl="0" indent="0" algn="l" rtl="0">
              <a:lnSpc>
                <a:spcPct val="115000"/>
              </a:lnSpc>
              <a:spcBef>
                <a:spcPts val="0"/>
              </a:spcBef>
              <a:spcAft>
                <a:spcPts val="0"/>
              </a:spcAft>
              <a:buNone/>
            </a:pPr>
            <a:endParaRPr sz="1200">
              <a:highlight>
                <a:srgbClr val="FFFFFF"/>
              </a:highlight>
              <a:latin typeface="Roboto"/>
              <a:ea typeface="Roboto"/>
              <a:cs typeface="Roboto"/>
              <a:sym typeface="Roboto"/>
            </a:endParaRPr>
          </a:p>
          <a:p>
            <a:pPr marL="0" lvl="0" indent="0" algn="l" rtl="0">
              <a:lnSpc>
                <a:spcPct val="115000"/>
              </a:lnSpc>
              <a:spcBef>
                <a:spcPts val="0"/>
              </a:spcBef>
              <a:spcAft>
                <a:spcPts val="0"/>
              </a:spcAft>
              <a:buNone/>
            </a:pPr>
            <a:endParaRPr sz="1200">
              <a:highlight>
                <a:srgbClr val="FFFFFF"/>
              </a:highlight>
              <a:latin typeface="Roboto"/>
              <a:ea typeface="Roboto"/>
              <a:cs typeface="Roboto"/>
              <a:sym typeface="Roboto"/>
            </a:endParaRPr>
          </a:p>
          <a:p>
            <a:pPr marL="0" lvl="0" indent="0" algn="l" rtl="0">
              <a:lnSpc>
                <a:spcPct val="115000"/>
              </a:lnSpc>
              <a:spcBef>
                <a:spcPts val="0"/>
              </a:spcBef>
              <a:spcAft>
                <a:spcPts val="0"/>
              </a:spcAft>
              <a:buNone/>
            </a:pPr>
            <a:endParaRPr sz="1200">
              <a:highlight>
                <a:srgbClr val="FFFFFF"/>
              </a:highlight>
              <a:latin typeface="Roboto"/>
              <a:ea typeface="Roboto"/>
              <a:cs typeface="Roboto"/>
              <a:sym typeface="Roboto"/>
            </a:endParaRPr>
          </a:p>
          <a:p>
            <a:pPr marL="0" lvl="0" indent="457200" algn="l" rtl="0">
              <a:lnSpc>
                <a:spcPct val="115000"/>
              </a:lnSpc>
              <a:spcBef>
                <a:spcPts val="0"/>
              </a:spcBef>
              <a:spcAft>
                <a:spcPts val="0"/>
              </a:spcAft>
              <a:buNone/>
            </a:pPr>
            <a:endParaRPr sz="1200">
              <a:highlight>
                <a:srgbClr val="FFFFFF"/>
              </a:highlight>
              <a:latin typeface="Roboto"/>
              <a:ea typeface="Roboto"/>
              <a:cs typeface="Roboto"/>
              <a:sym typeface="Roboto"/>
            </a:endParaRPr>
          </a:p>
          <a:p>
            <a:pPr marL="0" lvl="0" indent="457200" algn="l" rtl="0">
              <a:lnSpc>
                <a:spcPct val="115000"/>
              </a:lnSpc>
              <a:spcBef>
                <a:spcPts val="0"/>
              </a:spcBef>
              <a:spcAft>
                <a:spcPts val="0"/>
              </a:spcAft>
              <a:buNone/>
            </a:pPr>
            <a:endParaRPr sz="1200">
              <a:highlight>
                <a:srgbClr val="FFFFFF"/>
              </a:highlight>
              <a:latin typeface="Roboto"/>
              <a:ea typeface="Roboto"/>
              <a:cs typeface="Roboto"/>
              <a:sym typeface="Roboto"/>
            </a:endParaRPr>
          </a:p>
          <a:p>
            <a:pPr marL="0" lvl="0" indent="0" algn="l" rtl="0">
              <a:lnSpc>
                <a:spcPct val="115000"/>
              </a:lnSpc>
              <a:spcBef>
                <a:spcPts val="0"/>
              </a:spcBef>
              <a:spcAft>
                <a:spcPts val="0"/>
              </a:spcAft>
              <a:buNone/>
            </a:pPr>
            <a:endParaRPr sz="1200">
              <a:highlight>
                <a:srgbClr val="FFFFFF"/>
              </a:highlight>
              <a:latin typeface="Roboto"/>
              <a:ea typeface="Roboto"/>
              <a:cs typeface="Roboto"/>
              <a:sym typeface="Roboto"/>
            </a:endParaRPr>
          </a:p>
          <a:p>
            <a:pPr marL="0" lvl="0" indent="0" algn="l" rtl="0">
              <a:lnSpc>
                <a:spcPct val="115000"/>
              </a:lnSpc>
              <a:spcBef>
                <a:spcPts val="0"/>
              </a:spcBef>
              <a:spcAft>
                <a:spcPts val="0"/>
              </a:spcAft>
              <a:buNone/>
            </a:pPr>
            <a:endParaRPr sz="1200">
              <a:highlight>
                <a:srgbClr val="FFFFFF"/>
              </a:highlight>
              <a:latin typeface="Roboto"/>
              <a:ea typeface="Roboto"/>
              <a:cs typeface="Roboto"/>
              <a:sym typeface="Roboto"/>
            </a:endParaRPr>
          </a:p>
          <a:p>
            <a:pPr marL="0" lvl="0" indent="0" algn="l" rtl="0">
              <a:lnSpc>
                <a:spcPct val="115000"/>
              </a:lnSpc>
              <a:spcBef>
                <a:spcPts val="0"/>
              </a:spcBef>
              <a:spcAft>
                <a:spcPts val="0"/>
              </a:spcAft>
              <a:buNone/>
            </a:pPr>
            <a:r>
              <a:rPr lang="uk" sz="1200">
                <a:highlight>
                  <a:srgbClr val="FFFFFF"/>
                </a:highlight>
                <a:latin typeface="Roboto"/>
                <a:ea typeface="Roboto"/>
                <a:cs typeface="Roboto"/>
                <a:sym typeface="Roboto"/>
              </a:rPr>
              <a:t>Далі ви маєте відповісти Y чи N, якщо </a:t>
            </a:r>
            <a:endParaRPr sz="1200">
              <a:highlight>
                <a:srgbClr val="FFFFFF"/>
              </a:highlight>
              <a:latin typeface="Roboto"/>
              <a:ea typeface="Roboto"/>
              <a:cs typeface="Roboto"/>
              <a:sym typeface="Roboto"/>
            </a:endParaRPr>
          </a:p>
          <a:p>
            <a:pPr marL="0" lvl="0" indent="0" algn="l" rtl="0">
              <a:lnSpc>
                <a:spcPct val="115000"/>
              </a:lnSpc>
              <a:spcBef>
                <a:spcPts val="0"/>
              </a:spcBef>
              <a:spcAft>
                <a:spcPts val="0"/>
              </a:spcAft>
              <a:buNone/>
            </a:pPr>
            <a:r>
              <a:rPr lang="uk" sz="1200">
                <a:highlight>
                  <a:srgbClr val="FFFFFF"/>
                </a:highlight>
                <a:latin typeface="Roboto"/>
                <a:ea typeface="Roboto"/>
                <a:cs typeface="Roboto"/>
                <a:sym typeface="Roboto"/>
              </a:rPr>
              <a:t>(не-)хочете отримувати на пошту </a:t>
            </a:r>
            <a:endParaRPr sz="1200">
              <a:highlight>
                <a:srgbClr val="FFFFFF"/>
              </a:highlight>
              <a:latin typeface="Roboto"/>
              <a:ea typeface="Roboto"/>
              <a:cs typeface="Roboto"/>
              <a:sym typeface="Roboto"/>
            </a:endParaRPr>
          </a:p>
          <a:p>
            <a:pPr marL="0" lvl="0" indent="0" algn="l" rtl="0">
              <a:lnSpc>
                <a:spcPct val="115000"/>
              </a:lnSpc>
              <a:spcBef>
                <a:spcPts val="0"/>
              </a:spcBef>
              <a:spcAft>
                <a:spcPts val="0"/>
              </a:spcAft>
              <a:buNone/>
            </a:pPr>
            <a:r>
              <a:rPr lang="uk" sz="1200">
                <a:highlight>
                  <a:srgbClr val="FFFFFF"/>
                </a:highlight>
                <a:latin typeface="Roboto"/>
                <a:ea typeface="Roboto"/>
                <a:cs typeface="Roboto"/>
                <a:sym typeface="Roboto"/>
              </a:rPr>
              <a:t>повідомлення.</a:t>
            </a:r>
            <a:endParaRPr sz="1200">
              <a:highlight>
                <a:srgbClr val="FFFFFF"/>
              </a:highlight>
              <a:latin typeface="Roboto"/>
              <a:ea typeface="Roboto"/>
              <a:cs typeface="Roboto"/>
              <a:sym typeface="Roboto"/>
            </a:endParaRPr>
          </a:p>
          <a:p>
            <a:pPr marL="0" lvl="0" indent="0" algn="l" rtl="0">
              <a:lnSpc>
                <a:spcPct val="115000"/>
              </a:lnSpc>
              <a:spcBef>
                <a:spcPts val="0"/>
              </a:spcBef>
              <a:spcAft>
                <a:spcPts val="0"/>
              </a:spcAft>
              <a:buNone/>
            </a:pPr>
            <a:endParaRPr sz="1200">
              <a:highlight>
                <a:srgbClr val="FFFFFF"/>
              </a:highlight>
              <a:latin typeface="Roboto"/>
              <a:ea typeface="Roboto"/>
              <a:cs typeface="Roboto"/>
              <a:sym typeface="Roboto"/>
            </a:endParaRPr>
          </a:p>
          <a:p>
            <a:pPr marL="0" lvl="0" indent="0" algn="l" rtl="0">
              <a:lnSpc>
                <a:spcPct val="115000"/>
              </a:lnSpc>
              <a:spcBef>
                <a:spcPts val="0"/>
              </a:spcBef>
              <a:spcAft>
                <a:spcPts val="0"/>
              </a:spcAft>
              <a:buNone/>
            </a:pPr>
            <a:r>
              <a:rPr lang="uk" sz="1200">
                <a:highlight>
                  <a:srgbClr val="FFFFFF"/>
                </a:highlight>
                <a:latin typeface="Roboto"/>
                <a:ea typeface="Roboto"/>
                <a:cs typeface="Roboto"/>
                <a:sym typeface="Roboto"/>
              </a:rPr>
              <a:t>Вводимо, наприклад </a:t>
            </a:r>
            <a:r>
              <a:rPr lang="uk" sz="1200" b="1">
                <a:highlight>
                  <a:srgbClr val="FFFFFF"/>
                </a:highlight>
                <a:latin typeface="Roboto"/>
                <a:ea typeface="Roboto"/>
                <a:cs typeface="Roboto"/>
                <a:sym typeface="Roboto"/>
              </a:rPr>
              <a:t>n </a:t>
            </a:r>
            <a:r>
              <a:rPr lang="uk" sz="1200">
                <a:highlight>
                  <a:srgbClr val="FFFFFF"/>
                </a:highlight>
                <a:latin typeface="Roboto"/>
                <a:ea typeface="Roboto"/>
                <a:cs typeface="Roboto"/>
                <a:sym typeface="Roboto"/>
              </a:rPr>
              <a:t>і тиснемо </a:t>
            </a:r>
            <a:endParaRPr sz="1200">
              <a:highlight>
                <a:srgbClr val="FFFFFF"/>
              </a:highlight>
              <a:latin typeface="Roboto"/>
              <a:ea typeface="Roboto"/>
              <a:cs typeface="Roboto"/>
              <a:sym typeface="Roboto"/>
            </a:endParaRPr>
          </a:p>
          <a:p>
            <a:pPr marL="0" lvl="0" indent="0" algn="l" rtl="0">
              <a:lnSpc>
                <a:spcPct val="115000"/>
              </a:lnSpc>
              <a:spcBef>
                <a:spcPts val="0"/>
              </a:spcBef>
              <a:spcAft>
                <a:spcPts val="0"/>
              </a:spcAft>
              <a:buNone/>
            </a:pPr>
            <a:r>
              <a:rPr lang="uk" sz="1200">
                <a:highlight>
                  <a:srgbClr val="FFFFFF"/>
                </a:highlight>
                <a:latin typeface="Roboto"/>
                <a:ea typeface="Roboto"/>
                <a:cs typeface="Roboto"/>
                <a:sym typeface="Roboto"/>
              </a:rPr>
              <a:t>продовжити.</a:t>
            </a:r>
            <a:endParaRPr sz="1200">
              <a:solidFill>
                <a:schemeClr val="dk1"/>
              </a:solidFill>
              <a:highlight>
                <a:schemeClr val="lt1"/>
              </a:highlight>
              <a:latin typeface="Roboto"/>
              <a:ea typeface="Roboto"/>
              <a:cs typeface="Roboto"/>
              <a:sym typeface="Roboto"/>
            </a:endParaRPr>
          </a:p>
        </p:txBody>
      </p:sp>
      <p:pic>
        <p:nvPicPr>
          <p:cNvPr id="293" name="Google Shape;293;g127ec7da91e_0_28"/>
          <p:cNvPicPr preferRelativeResize="0"/>
          <p:nvPr/>
        </p:nvPicPr>
        <p:blipFill>
          <a:blip r:embed="rId3">
            <a:alphaModFix/>
          </a:blip>
          <a:stretch>
            <a:fillRect/>
          </a:stretch>
        </p:blipFill>
        <p:spPr>
          <a:xfrm>
            <a:off x="5487425" y="1585500"/>
            <a:ext cx="3107700" cy="1972491"/>
          </a:xfrm>
          <a:prstGeom prst="rect">
            <a:avLst/>
          </a:prstGeom>
          <a:noFill/>
          <a:ln>
            <a:noFill/>
          </a:ln>
        </p:spPr>
      </p:pic>
      <p:pic>
        <p:nvPicPr>
          <p:cNvPr id="294" name="Google Shape;294;g127ec7da91e_0_28"/>
          <p:cNvPicPr preferRelativeResize="0"/>
          <p:nvPr/>
        </p:nvPicPr>
        <p:blipFill>
          <a:blip r:embed="rId4">
            <a:alphaModFix/>
          </a:blip>
          <a:stretch>
            <a:fillRect/>
          </a:stretch>
        </p:blipFill>
        <p:spPr>
          <a:xfrm>
            <a:off x="3242250" y="3701152"/>
            <a:ext cx="5352875" cy="1219647"/>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Google Shape;299;g127ec7da91e_0_4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uk">
                <a:latin typeface="Roboto"/>
                <a:ea typeface="Roboto"/>
                <a:cs typeface="Roboto"/>
                <a:sym typeface="Roboto"/>
              </a:rPr>
              <a:t>Основи роботи з GIT</a:t>
            </a:r>
            <a:endParaRPr>
              <a:latin typeface="Roboto"/>
              <a:ea typeface="Roboto"/>
              <a:cs typeface="Roboto"/>
              <a:sym typeface="Roboto"/>
            </a:endParaRPr>
          </a:p>
        </p:txBody>
      </p:sp>
      <p:sp>
        <p:nvSpPr>
          <p:cNvPr id="300" name="Google Shape;300;g127ec7da91e_0_40"/>
          <p:cNvSpPr txBox="1"/>
          <p:nvPr/>
        </p:nvSpPr>
        <p:spPr>
          <a:xfrm>
            <a:off x="311700" y="1223550"/>
            <a:ext cx="8520600" cy="4311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a:buNone/>
            </a:pPr>
            <a:r>
              <a:rPr lang="uk" sz="1600" b="1">
                <a:solidFill>
                  <a:schemeClr val="dk1"/>
                </a:solidFill>
                <a:highlight>
                  <a:schemeClr val="lt1"/>
                </a:highlight>
                <a:latin typeface="Roboto"/>
                <a:ea typeface="Roboto"/>
                <a:cs typeface="Roboto"/>
                <a:sym typeface="Roboto"/>
              </a:rPr>
              <a:t>Робота з віддаленим репозиторієм</a:t>
            </a:r>
            <a:endParaRPr sz="1200">
              <a:solidFill>
                <a:schemeClr val="dk1"/>
              </a:solidFill>
              <a:highlight>
                <a:schemeClr val="lt1"/>
              </a:highlight>
            </a:endParaRPr>
          </a:p>
        </p:txBody>
      </p:sp>
      <p:sp>
        <p:nvSpPr>
          <p:cNvPr id="301" name="Google Shape;301;g127ec7da91e_0_40"/>
          <p:cNvSpPr txBox="1"/>
          <p:nvPr/>
        </p:nvSpPr>
        <p:spPr>
          <a:xfrm>
            <a:off x="311700" y="1654650"/>
            <a:ext cx="8520600" cy="29184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a:buNone/>
            </a:pPr>
            <a:r>
              <a:rPr lang="uk" sz="1200">
                <a:solidFill>
                  <a:schemeClr val="dk1"/>
                </a:solidFill>
                <a:highlight>
                  <a:schemeClr val="lt1"/>
                </a:highlight>
                <a:latin typeface="Roboto"/>
                <a:ea typeface="Roboto"/>
                <a:cs typeface="Roboto"/>
                <a:sym typeface="Roboto"/>
              </a:rPr>
              <a:t>Далі потрібно розгадати головоломку. Тиснемо </a:t>
            </a:r>
            <a:r>
              <a:rPr lang="uk" sz="1200" b="1">
                <a:solidFill>
                  <a:schemeClr val="dk1"/>
                </a:solidFill>
                <a:highlight>
                  <a:schemeClr val="lt1"/>
                </a:highlight>
                <a:latin typeface="Roboto"/>
                <a:ea typeface="Roboto"/>
                <a:cs typeface="Roboto"/>
                <a:sym typeface="Roboto"/>
              </a:rPr>
              <a:t>Start puzzle. </a:t>
            </a:r>
            <a:r>
              <a:rPr lang="uk" sz="1200">
                <a:solidFill>
                  <a:schemeClr val="dk1"/>
                </a:solidFill>
                <a:highlight>
                  <a:schemeClr val="lt1"/>
                </a:highlight>
                <a:latin typeface="Roboto"/>
                <a:ea typeface="Roboto"/>
                <a:cs typeface="Roboto"/>
                <a:sym typeface="Roboto"/>
              </a:rPr>
              <a:t>Виберемо спіральну галактику.</a:t>
            </a:r>
            <a:endParaRPr sz="1200" b="1">
              <a:solidFill>
                <a:schemeClr val="dk1"/>
              </a:solidFill>
              <a:highlight>
                <a:schemeClr val="lt1"/>
              </a:highlight>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endParaRPr sz="1200" b="1">
              <a:solidFill>
                <a:schemeClr val="dk1"/>
              </a:solidFill>
              <a:highlight>
                <a:schemeClr val="lt1"/>
              </a:highlight>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endParaRPr sz="1200" b="1">
              <a:solidFill>
                <a:schemeClr val="dk1"/>
              </a:solidFill>
              <a:highlight>
                <a:schemeClr val="lt1"/>
              </a:highlight>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endParaRPr sz="1200" b="1">
              <a:solidFill>
                <a:schemeClr val="dk1"/>
              </a:solidFill>
              <a:highlight>
                <a:schemeClr val="lt1"/>
              </a:highlight>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endParaRPr sz="1200" b="1">
              <a:solidFill>
                <a:schemeClr val="dk1"/>
              </a:solidFill>
              <a:highlight>
                <a:schemeClr val="lt1"/>
              </a:highlight>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endParaRPr sz="1200" b="1">
              <a:solidFill>
                <a:schemeClr val="dk1"/>
              </a:solidFill>
              <a:highlight>
                <a:schemeClr val="lt1"/>
              </a:highlight>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endParaRPr sz="1200" b="1">
              <a:solidFill>
                <a:schemeClr val="dk1"/>
              </a:solidFill>
              <a:highlight>
                <a:schemeClr val="lt1"/>
              </a:highlight>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endParaRPr sz="1200" b="1">
              <a:solidFill>
                <a:schemeClr val="dk1"/>
              </a:solidFill>
              <a:highlight>
                <a:schemeClr val="lt1"/>
              </a:highlight>
              <a:latin typeface="Roboto"/>
              <a:ea typeface="Roboto"/>
              <a:cs typeface="Roboto"/>
              <a:sym typeface="Roboto"/>
            </a:endParaRPr>
          </a:p>
          <a:p>
            <a:pPr marL="0" lvl="0" indent="0" algn="l" rtl="0">
              <a:lnSpc>
                <a:spcPct val="115000"/>
              </a:lnSpc>
              <a:spcBef>
                <a:spcPts val="0"/>
              </a:spcBef>
              <a:spcAft>
                <a:spcPts val="0"/>
              </a:spcAft>
              <a:buNone/>
            </a:pPr>
            <a:endParaRPr sz="1200" b="1">
              <a:solidFill>
                <a:schemeClr val="dk1"/>
              </a:solidFill>
              <a:highlight>
                <a:schemeClr val="lt1"/>
              </a:highlight>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endParaRPr sz="1200" b="1">
              <a:solidFill>
                <a:schemeClr val="dk1"/>
              </a:solidFill>
              <a:highlight>
                <a:schemeClr val="lt1"/>
              </a:highlight>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endParaRPr sz="1200" b="1">
              <a:solidFill>
                <a:schemeClr val="dk1"/>
              </a:solidFill>
              <a:highlight>
                <a:schemeClr val="lt1"/>
              </a:highlight>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uk" sz="1200">
                <a:solidFill>
                  <a:schemeClr val="dk1"/>
                </a:solidFill>
                <a:highlight>
                  <a:schemeClr val="lt1"/>
                </a:highlight>
                <a:latin typeface="Roboto"/>
                <a:ea typeface="Roboto"/>
                <a:cs typeface="Roboto"/>
                <a:sym typeface="Roboto"/>
              </a:rPr>
              <a:t>Тиснемо “Створити акаунт”.</a:t>
            </a:r>
            <a:endParaRPr sz="1200" b="1">
              <a:solidFill>
                <a:schemeClr val="dk1"/>
              </a:solidFill>
              <a:highlight>
                <a:schemeClr val="lt1"/>
              </a:highlight>
              <a:latin typeface="Roboto"/>
              <a:ea typeface="Roboto"/>
              <a:cs typeface="Roboto"/>
              <a:sym typeface="Roboto"/>
            </a:endParaRPr>
          </a:p>
          <a:p>
            <a:pPr marL="0" lvl="0" indent="0" algn="l" rtl="0">
              <a:lnSpc>
                <a:spcPct val="115000"/>
              </a:lnSpc>
              <a:spcBef>
                <a:spcPts val="0"/>
              </a:spcBef>
              <a:spcAft>
                <a:spcPts val="0"/>
              </a:spcAft>
              <a:buNone/>
            </a:pPr>
            <a:endParaRPr sz="1200">
              <a:highlight>
                <a:srgbClr val="FFFFFF"/>
              </a:highlight>
              <a:latin typeface="Roboto"/>
              <a:ea typeface="Roboto"/>
              <a:cs typeface="Roboto"/>
              <a:sym typeface="Roboto"/>
            </a:endParaRPr>
          </a:p>
        </p:txBody>
      </p:sp>
      <p:pic>
        <p:nvPicPr>
          <p:cNvPr id="302" name="Google Shape;302;g127ec7da91e_0_40"/>
          <p:cNvPicPr preferRelativeResize="0"/>
          <p:nvPr/>
        </p:nvPicPr>
        <p:blipFill>
          <a:blip r:embed="rId3">
            <a:alphaModFix/>
          </a:blip>
          <a:stretch>
            <a:fillRect/>
          </a:stretch>
        </p:blipFill>
        <p:spPr>
          <a:xfrm>
            <a:off x="2847525" y="4340720"/>
            <a:ext cx="3448950" cy="594050"/>
          </a:xfrm>
          <a:prstGeom prst="rect">
            <a:avLst/>
          </a:prstGeom>
          <a:noFill/>
          <a:ln>
            <a:noFill/>
          </a:ln>
        </p:spPr>
      </p:pic>
      <p:pic>
        <p:nvPicPr>
          <p:cNvPr id="303" name="Google Shape;303;g127ec7da91e_0_40"/>
          <p:cNvPicPr preferRelativeResize="0"/>
          <p:nvPr/>
        </p:nvPicPr>
        <p:blipFill>
          <a:blip r:embed="rId4">
            <a:alphaModFix/>
          </a:blip>
          <a:stretch>
            <a:fillRect/>
          </a:stretch>
        </p:blipFill>
        <p:spPr>
          <a:xfrm>
            <a:off x="5267377" y="1989399"/>
            <a:ext cx="3111199" cy="1917125"/>
          </a:xfrm>
          <a:prstGeom prst="rect">
            <a:avLst/>
          </a:prstGeom>
          <a:noFill/>
          <a:ln>
            <a:noFill/>
          </a:ln>
        </p:spPr>
      </p:pic>
      <p:pic>
        <p:nvPicPr>
          <p:cNvPr id="304" name="Google Shape;304;g127ec7da91e_0_40"/>
          <p:cNvPicPr preferRelativeResize="0"/>
          <p:nvPr/>
        </p:nvPicPr>
        <p:blipFill>
          <a:blip r:embed="rId5">
            <a:alphaModFix/>
          </a:blip>
          <a:stretch>
            <a:fillRect/>
          </a:stretch>
        </p:blipFill>
        <p:spPr>
          <a:xfrm>
            <a:off x="968334" y="1989399"/>
            <a:ext cx="2878065" cy="191712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Google Shape;309;g127ec7da91e_0_5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uk">
                <a:latin typeface="Roboto"/>
                <a:ea typeface="Roboto"/>
                <a:cs typeface="Roboto"/>
                <a:sym typeface="Roboto"/>
              </a:rPr>
              <a:t>Основи роботи з GIT</a:t>
            </a:r>
            <a:endParaRPr>
              <a:latin typeface="Roboto"/>
              <a:ea typeface="Roboto"/>
              <a:cs typeface="Roboto"/>
              <a:sym typeface="Roboto"/>
            </a:endParaRPr>
          </a:p>
        </p:txBody>
      </p:sp>
      <p:sp>
        <p:nvSpPr>
          <p:cNvPr id="310" name="Google Shape;310;g127ec7da91e_0_54"/>
          <p:cNvSpPr txBox="1"/>
          <p:nvPr/>
        </p:nvSpPr>
        <p:spPr>
          <a:xfrm>
            <a:off x="311700" y="1223550"/>
            <a:ext cx="8520600" cy="4311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a:buNone/>
            </a:pPr>
            <a:r>
              <a:rPr lang="uk" sz="1600" b="1">
                <a:solidFill>
                  <a:schemeClr val="dk1"/>
                </a:solidFill>
                <a:highlight>
                  <a:schemeClr val="lt1"/>
                </a:highlight>
                <a:latin typeface="Roboto"/>
                <a:ea typeface="Roboto"/>
                <a:cs typeface="Roboto"/>
                <a:sym typeface="Roboto"/>
              </a:rPr>
              <a:t>Робота з віддаленим репозиторієм</a:t>
            </a:r>
            <a:endParaRPr sz="1200">
              <a:solidFill>
                <a:schemeClr val="dk1"/>
              </a:solidFill>
              <a:highlight>
                <a:schemeClr val="lt1"/>
              </a:highlight>
            </a:endParaRPr>
          </a:p>
        </p:txBody>
      </p:sp>
      <p:sp>
        <p:nvSpPr>
          <p:cNvPr id="311" name="Google Shape;311;g127ec7da91e_0_54"/>
          <p:cNvSpPr txBox="1"/>
          <p:nvPr/>
        </p:nvSpPr>
        <p:spPr>
          <a:xfrm>
            <a:off x="311700" y="1654650"/>
            <a:ext cx="8520600" cy="29184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a:buNone/>
            </a:pPr>
            <a:r>
              <a:rPr lang="uk" sz="1200">
                <a:solidFill>
                  <a:schemeClr val="dk1"/>
                </a:solidFill>
                <a:highlight>
                  <a:schemeClr val="lt1"/>
                </a:highlight>
                <a:latin typeface="Roboto"/>
                <a:ea typeface="Roboto"/>
                <a:cs typeface="Roboto"/>
                <a:sym typeface="Roboto"/>
              </a:rPr>
              <a:t>Далі потрібно ввести код, який відправили на поштову скриньку.</a:t>
            </a:r>
            <a:endParaRPr sz="1200" b="1">
              <a:solidFill>
                <a:schemeClr val="dk1"/>
              </a:solidFill>
              <a:highlight>
                <a:schemeClr val="lt1"/>
              </a:highlight>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endParaRPr sz="1200" b="1">
              <a:solidFill>
                <a:schemeClr val="dk1"/>
              </a:solidFill>
              <a:highlight>
                <a:schemeClr val="lt1"/>
              </a:highlight>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endParaRPr sz="1200" b="1">
              <a:solidFill>
                <a:schemeClr val="dk1"/>
              </a:solidFill>
              <a:highlight>
                <a:schemeClr val="lt1"/>
              </a:highlight>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endParaRPr sz="1200" b="1">
              <a:solidFill>
                <a:schemeClr val="dk1"/>
              </a:solidFill>
              <a:highlight>
                <a:schemeClr val="lt1"/>
              </a:highlight>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endParaRPr sz="1200" b="1">
              <a:solidFill>
                <a:schemeClr val="dk1"/>
              </a:solidFill>
              <a:highlight>
                <a:schemeClr val="lt1"/>
              </a:highlight>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endParaRPr sz="1200" b="1">
              <a:solidFill>
                <a:schemeClr val="dk1"/>
              </a:solidFill>
              <a:highlight>
                <a:schemeClr val="lt1"/>
              </a:highlight>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endParaRPr sz="1200" b="1">
              <a:solidFill>
                <a:schemeClr val="dk1"/>
              </a:solidFill>
              <a:highlight>
                <a:schemeClr val="lt1"/>
              </a:highlight>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endParaRPr sz="1200" b="1">
              <a:solidFill>
                <a:schemeClr val="dk1"/>
              </a:solidFill>
              <a:highlight>
                <a:schemeClr val="lt1"/>
              </a:highlight>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endParaRPr sz="1200" b="1">
              <a:solidFill>
                <a:schemeClr val="dk1"/>
              </a:solidFill>
              <a:highlight>
                <a:schemeClr val="lt1"/>
              </a:highlight>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endParaRPr sz="1200" b="1">
              <a:solidFill>
                <a:schemeClr val="dk1"/>
              </a:solidFill>
              <a:highlight>
                <a:schemeClr val="lt1"/>
              </a:highlight>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endParaRPr sz="1200" b="1">
              <a:solidFill>
                <a:schemeClr val="dk1"/>
              </a:solidFill>
              <a:highlight>
                <a:schemeClr val="lt1"/>
              </a:highlight>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endParaRPr sz="1200" b="1">
              <a:solidFill>
                <a:schemeClr val="dk1"/>
              </a:solidFill>
              <a:highlight>
                <a:schemeClr val="lt1"/>
              </a:highlight>
              <a:latin typeface="Roboto"/>
              <a:ea typeface="Roboto"/>
              <a:cs typeface="Roboto"/>
              <a:sym typeface="Roboto"/>
            </a:endParaRPr>
          </a:p>
          <a:p>
            <a:pPr marL="0" lvl="0" indent="0" algn="l" rtl="0">
              <a:lnSpc>
                <a:spcPct val="115000"/>
              </a:lnSpc>
              <a:spcBef>
                <a:spcPts val="0"/>
              </a:spcBef>
              <a:spcAft>
                <a:spcPts val="0"/>
              </a:spcAft>
              <a:buNone/>
            </a:pPr>
            <a:r>
              <a:rPr lang="uk" sz="1200">
                <a:solidFill>
                  <a:schemeClr val="dk1"/>
                </a:solidFill>
                <a:highlight>
                  <a:schemeClr val="lt1"/>
                </a:highlight>
                <a:latin typeface="Roboto"/>
                <a:ea typeface="Roboto"/>
                <a:cs typeface="Roboto"/>
                <a:sym typeface="Roboto"/>
              </a:rPr>
              <a:t>Копіюємо і вставляємо код.</a:t>
            </a:r>
            <a:endParaRPr sz="1200">
              <a:solidFill>
                <a:schemeClr val="dk1"/>
              </a:solidFill>
              <a:highlight>
                <a:schemeClr val="lt1"/>
              </a:highlight>
              <a:latin typeface="Roboto"/>
              <a:ea typeface="Roboto"/>
              <a:cs typeface="Roboto"/>
              <a:sym typeface="Roboto"/>
            </a:endParaRPr>
          </a:p>
        </p:txBody>
      </p:sp>
      <p:pic>
        <p:nvPicPr>
          <p:cNvPr id="312" name="Google Shape;312;g127ec7da91e_0_54"/>
          <p:cNvPicPr preferRelativeResize="0"/>
          <p:nvPr/>
        </p:nvPicPr>
        <p:blipFill>
          <a:blip r:embed="rId3">
            <a:alphaModFix/>
          </a:blip>
          <a:stretch>
            <a:fillRect/>
          </a:stretch>
        </p:blipFill>
        <p:spPr>
          <a:xfrm>
            <a:off x="376874" y="1996950"/>
            <a:ext cx="3762474" cy="1861500"/>
          </a:xfrm>
          <a:prstGeom prst="rect">
            <a:avLst/>
          </a:prstGeom>
          <a:noFill/>
          <a:ln>
            <a:noFill/>
          </a:ln>
        </p:spPr>
      </p:pic>
      <p:pic>
        <p:nvPicPr>
          <p:cNvPr id="313" name="Google Shape;313;g127ec7da91e_0_54"/>
          <p:cNvPicPr preferRelativeResize="0"/>
          <p:nvPr/>
        </p:nvPicPr>
        <p:blipFill>
          <a:blip r:embed="rId4">
            <a:alphaModFix/>
          </a:blip>
          <a:stretch>
            <a:fillRect/>
          </a:stretch>
        </p:blipFill>
        <p:spPr>
          <a:xfrm>
            <a:off x="3964725" y="2261000"/>
            <a:ext cx="4992049" cy="2796875"/>
          </a:xfrm>
          <a:prstGeom prst="rect">
            <a:avLst/>
          </a:prstGeom>
          <a:noFill/>
          <a:ln>
            <a:noFill/>
          </a:ln>
        </p:spPr>
      </p:pic>
      <p:cxnSp>
        <p:nvCxnSpPr>
          <p:cNvPr id="314" name="Google Shape;314;g127ec7da91e_0_54"/>
          <p:cNvCxnSpPr/>
          <p:nvPr/>
        </p:nvCxnSpPr>
        <p:spPr>
          <a:xfrm rot="10800000">
            <a:off x="3321725" y="3364675"/>
            <a:ext cx="4086900" cy="1038900"/>
          </a:xfrm>
          <a:prstGeom prst="straightConnector1">
            <a:avLst/>
          </a:prstGeom>
          <a:noFill/>
          <a:ln w="9525" cap="flat" cmpd="sng">
            <a:solidFill>
              <a:srgbClr val="FF0000"/>
            </a:solidFill>
            <a:prstDash val="solid"/>
            <a:round/>
            <a:headEnd type="none" w="med" len="med"/>
            <a:tailEnd type="triangle" w="med" len="med"/>
          </a:ln>
        </p:spPr>
      </p:cxn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g127ec7da91e_0_6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uk">
                <a:latin typeface="Roboto"/>
                <a:ea typeface="Roboto"/>
                <a:cs typeface="Roboto"/>
                <a:sym typeface="Roboto"/>
              </a:rPr>
              <a:t>Основи роботи з GIT</a:t>
            </a:r>
            <a:endParaRPr>
              <a:latin typeface="Roboto"/>
              <a:ea typeface="Roboto"/>
              <a:cs typeface="Roboto"/>
              <a:sym typeface="Roboto"/>
            </a:endParaRPr>
          </a:p>
        </p:txBody>
      </p:sp>
      <p:sp>
        <p:nvSpPr>
          <p:cNvPr id="320" name="Google Shape;320;g127ec7da91e_0_66"/>
          <p:cNvSpPr txBox="1"/>
          <p:nvPr/>
        </p:nvSpPr>
        <p:spPr>
          <a:xfrm>
            <a:off x="311700" y="1223550"/>
            <a:ext cx="8520600" cy="4311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a:buNone/>
            </a:pPr>
            <a:r>
              <a:rPr lang="uk" sz="1600" b="1">
                <a:solidFill>
                  <a:schemeClr val="dk1"/>
                </a:solidFill>
                <a:highlight>
                  <a:schemeClr val="lt1"/>
                </a:highlight>
                <a:latin typeface="Roboto"/>
                <a:ea typeface="Roboto"/>
                <a:cs typeface="Roboto"/>
                <a:sym typeface="Roboto"/>
              </a:rPr>
              <a:t>Робота з віддаленим репозиторієм</a:t>
            </a:r>
            <a:endParaRPr sz="1200">
              <a:solidFill>
                <a:schemeClr val="dk1"/>
              </a:solidFill>
              <a:highlight>
                <a:schemeClr val="lt1"/>
              </a:highlight>
            </a:endParaRPr>
          </a:p>
        </p:txBody>
      </p:sp>
      <p:sp>
        <p:nvSpPr>
          <p:cNvPr id="321" name="Google Shape;321;g127ec7da91e_0_66"/>
          <p:cNvSpPr txBox="1"/>
          <p:nvPr/>
        </p:nvSpPr>
        <p:spPr>
          <a:xfrm>
            <a:off x="311700" y="1654650"/>
            <a:ext cx="8520600" cy="3693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uk" sz="1200">
                <a:solidFill>
                  <a:schemeClr val="dk1"/>
                </a:solidFill>
                <a:highlight>
                  <a:schemeClr val="lt1"/>
                </a:highlight>
                <a:latin typeface="Roboto"/>
                <a:ea typeface="Roboto"/>
                <a:cs typeface="Roboto"/>
                <a:sym typeface="Roboto"/>
              </a:rPr>
              <a:t>Далі вибираємо опції “Тільки я” та “Учень”. Тиснемо продовжити.</a:t>
            </a:r>
            <a:endParaRPr sz="1200">
              <a:solidFill>
                <a:schemeClr val="dk1"/>
              </a:solidFill>
              <a:highlight>
                <a:schemeClr val="lt1"/>
              </a:highlight>
              <a:latin typeface="Roboto"/>
              <a:ea typeface="Roboto"/>
              <a:cs typeface="Roboto"/>
              <a:sym typeface="Roboto"/>
            </a:endParaRPr>
          </a:p>
        </p:txBody>
      </p:sp>
      <p:pic>
        <p:nvPicPr>
          <p:cNvPr id="322" name="Google Shape;322;g127ec7da91e_0_66"/>
          <p:cNvPicPr preferRelativeResize="0"/>
          <p:nvPr/>
        </p:nvPicPr>
        <p:blipFill>
          <a:blip r:embed="rId3">
            <a:alphaModFix/>
          </a:blip>
          <a:stretch>
            <a:fillRect/>
          </a:stretch>
        </p:blipFill>
        <p:spPr>
          <a:xfrm>
            <a:off x="1311100" y="1993100"/>
            <a:ext cx="6521799" cy="303252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27" name="Google Shape;327;g127ec7da91e_0_7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uk">
                <a:latin typeface="Roboto"/>
                <a:ea typeface="Roboto"/>
                <a:cs typeface="Roboto"/>
                <a:sym typeface="Roboto"/>
              </a:rPr>
              <a:t>Основи роботи з GIT</a:t>
            </a:r>
            <a:endParaRPr>
              <a:latin typeface="Roboto"/>
              <a:ea typeface="Roboto"/>
              <a:cs typeface="Roboto"/>
              <a:sym typeface="Roboto"/>
            </a:endParaRPr>
          </a:p>
        </p:txBody>
      </p:sp>
      <p:sp>
        <p:nvSpPr>
          <p:cNvPr id="328" name="Google Shape;328;g127ec7da91e_0_76"/>
          <p:cNvSpPr txBox="1"/>
          <p:nvPr/>
        </p:nvSpPr>
        <p:spPr>
          <a:xfrm>
            <a:off x="311700" y="1223550"/>
            <a:ext cx="8520600" cy="4311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a:buNone/>
            </a:pPr>
            <a:r>
              <a:rPr lang="uk" sz="1600" b="1">
                <a:solidFill>
                  <a:schemeClr val="dk1"/>
                </a:solidFill>
                <a:highlight>
                  <a:schemeClr val="lt1"/>
                </a:highlight>
                <a:latin typeface="Roboto"/>
                <a:ea typeface="Roboto"/>
                <a:cs typeface="Roboto"/>
                <a:sym typeface="Roboto"/>
              </a:rPr>
              <a:t>Робота з віддаленим репозиторієм</a:t>
            </a:r>
            <a:endParaRPr sz="1200">
              <a:solidFill>
                <a:schemeClr val="dk1"/>
              </a:solidFill>
              <a:highlight>
                <a:schemeClr val="lt1"/>
              </a:highlight>
            </a:endParaRPr>
          </a:p>
        </p:txBody>
      </p:sp>
      <p:sp>
        <p:nvSpPr>
          <p:cNvPr id="329" name="Google Shape;329;g127ec7da91e_0_76"/>
          <p:cNvSpPr txBox="1"/>
          <p:nvPr/>
        </p:nvSpPr>
        <p:spPr>
          <a:xfrm>
            <a:off x="311700" y="1654650"/>
            <a:ext cx="8520600" cy="3693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a:buNone/>
            </a:pPr>
            <a:r>
              <a:rPr lang="uk" sz="1200">
                <a:solidFill>
                  <a:schemeClr val="dk1"/>
                </a:solidFill>
                <a:highlight>
                  <a:schemeClr val="lt1"/>
                </a:highlight>
                <a:latin typeface="Roboto"/>
                <a:ea typeface="Roboto"/>
                <a:cs typeface="Roboto"/>
                <a:sym typeface="Roboto"/>
              </a:rPr>
              <a:t>В наступному вікні можна нічого не вибирати і тиснути “Продовжити” (Сontinue).</a:t>
            </a:r>
            <a:endParaRPr sz="1200" b="1">
              <a:solidFill>
                <a:schemeClr val="dk1"/>
              </a:solidFill>
              <a:highlight>
                <a:schemeClr val="lt1"/>
              </a:highlight>
              <a:latin typeface="Roboto"/>
              <a:ea typeface="Roboto"/>
              <a:cs typeface="Roboto"/>
              <a:sym typeface="Roboto"/>
            </a:endParaRPr>
          </a:p>
        </p:txBody>
      </p:sp>
      <p:pic>
        <p:nvPicPr>
          <p:cNvPr id="330" name="Google Shape;330;g127ec7da91e_0_76"/>
          <p:cNvPicPr preferRelativeResize="0"/>
          <p:nvPr/>
        </p:nvPicPr>
        <p:blipFill>
          <a:blip r:embed="rId3">
            <a:alphaModFix/>
          </a:blip>
          <a:stretch>
            <a:fillRect/>
          </a:stretch>
        </p:blipFill>
        <p:spPr>
          <a:xfrm>
            <a:off x="2540076" y="2023950"/>
            <a:ext cx="4063847" cy="299022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Google Shape;335;g127ec7da91e_0_8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uk">
                <a:latin typeface="Roboto"/>
                <a:ea typeface="Roboto"/>
                <a:cs typeface="Roboto"/>
                <a:sym typeface="Roboto"/>
              </a:rPr>
              <a:t>Основи роботи з GIT</a:t>
            </a:r>
            <a:endParaRPr>
              <a:latin typeface="Roboto"/>
              <a:ea typeface="Roboto"/>
              <a:cs typeface="Roboto"/>
              <a:sym typeface="Roboto"/>
            </a:endParaRPr>
          </a:p>
        </p:txBody>
      </p:sp>
      <p:sp>
        <p:nvSpPr>
          <p:cNvPr id="336" name="Google Shape;336;g127ec7da91e_0_84"/>
          <p:cNvSpPr txBox="1"/>
          <p:nvPr/>
        </p:nvSpPr>
        <p:spPr>
          <a:xfrm>
            <a:off x="311700" y="1223550"/>
            <a:ext cx="8520600" cy="4311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a:buNone/>
            </a:pPr>
            <a:r>
              <a:rPr lang="uk" sz="1600" b="1">
                <a:solidFill>
                  <a:schemeClr val="dk1"/>
                </a:solidFill>
                <a:highlight>
                  <a:schemeClr val="lt1"/>
                </a:highlight>
                <a:latin typeface="Roboto"/>
                <a:ea typeface="Roboto"/>
                <a:cs typeface="Roboto"/>
                <a:sym typeface="Roboto"/>
              </a:rPr>
              <a:t>Робота з віддаленим репозиторієм</a:t>
            </a:r>
            <a:endParaRPr sz="1200">
              <a:solidFill>
                <a:schemeClr val="dk1"/>
              </a:solidFill>
              <a:highlight>
                <a:schemeClr val="lt1"/>
              </a:highlight>
            </a:endParaRPr>
          </a:p>
        </p:txBody>
      </p:sp>
      <p:sp>
        <p:nvSpPr>
          <p:cNvPr id="337" name="Google Shape;337;g127ec7da91e_0_84"/>
          <p:cNvSpPr txBox="1"/>
          <p:nvPr/>
        </p:nvSpPr>
        <p:spPr>
          <a:xfrm>
            <a:off x="311700" y="1654650"/>
            <a:ext cx="8520600" cy="3693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uk" sz="1200">
                <a:solidFill>
                  <a:schemeClr val="dk1"/>
                </a:solidFill>
                <a:highlight>
                  <a:schemeClr val="lt1"/>
                </a:highlight>
                <a:latin typeface="Roboto"/>
                <a:ea typeface="Roboto"/>
                <a:cs typeface="Roboto"/>
                <a:sym typeface="Roboto"/>
              </a:rPr>
              <a:t>Вибираємо безкоштовний варіант.</a:t>
            </a:r>
            <a:endParaRPr sz="1200">
              <a:solidFill>
                <a:schemeClr val="dk1"/>
              </a:solidFill>
              <a:highlight>
                <a:schemeClr val="lt1"/>
              </a:highlight>
              <a:latin typeface="Roboto"/>
              <a:ea typeface="Roboto"/>
              <a:cs typeface="Roboto"/>
              <a:sym typeface="Roboto"/>
            </a:endParaRPr>
          </a:p>
        </p:txBody>
      </p:sp>
      <p:pic>
        <p:nvPicPr>
          <p:cNvPr id="338" name="Google Shape;338;g127ec7da91e_0_84"/>
          <p:cNvPicPr preferRelativeResize="0"/>
          <p:nvPr/>
        </p:nvPicPr>
        <p:blipFill>
          <a:blip r:embed="rId3">
            <a:alphaModFix/>
          </a:blip>
          <a:stretch>
            <a:fillRect/>
          </a:stretch>
        </p:blipFill>
        <p:spPr>
          <a:xfrm>
            <a:off x="3407600" y="1654650"/>
            <a:ext cx="5017524" cy="3307499"/>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g127ec7da91e_0_9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uk">
                <a:latin typeface="Roboto"/>
                <a:ea typeface="Roboto"/>
                <a:cs typeface="Roboto"/>
                <a:sym typeface="Roboto"/>
              </a:rPr>
              <a:t>Основи роботи з GIT</a:t>
            </a:r>
            <a:endParaRPr>
              <a:latin typeface="Roboto"/>
              <a:ea typeface="Roboto"/>
              <a:cs typeface="Roboto"/>
              <a:sym typeface="Roboto"/>
            </a:endParaRPr>
          </a:p>
        </p:txBody>
      </p:sp>
      <p:sp>
        <p:nvSpPr>
          <p:cNvPr id="344" name="Google Shape;344;g127ec7da91e_0_92"/>
          <p:cNvSpPr txBox="1"/>
          <p:nvPr/>
        </p:nvSpPr>
        <p:spPr>
          <a:xfrm>
            <a:off x="311700" y="1223550"/>
            <a:ext cx="8520600" cy="4311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a:buNone/>
            </a:pPr>
            <a:r>
              <a:rPr lang="uk" sz="1600" b="1">
                <a:solidFill>
                  <a:schemeClr val="dk1"/>
                </a:solidFill>
                <a:highlight>
                  <a:schemeClr val="lt1"/>
                </a:highlight>
                <a:latin typeface="Roboto"/>
                <a:ea typeface="Roboto"/>
                <a:cs typeface="Roboto"/>
                <a:sym typeface="Roboto"/>
              </a:rPr>
              <a:t>Робота з віддаленим репозиторієм</a:t>
            </a:r>
            <a:endParaRPr sz="1200">
              <a:solidFill>
                <a:schemeClr val="dk1"/>
              </a:solidFill>
              <a:highlight>
                <a:schemeClr val="lt1"/>
              </a:highlight>
            </a:endParaRPr>
          </a:p>
        </p:txBody>
      </p:sp>
      <p:sp>
        <p:nvSpPr>
          <p:cNvPr id="345" name="Google Shape;345;g127ec7da91e_0_92"/>
          <p:cNvSpPr txBox="1"/>
          <p:nvPr/>
        </p:nvSpPr>
        <p:spPr>
          <a:xfrm>
            <a:off x="311700" y="1654650"/>
            <a:ext cx="2903100" cy="18564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uk" sz="1200">
                <a:solidFill>
                  <a:schemeClr val="dk1"/>
                </a:solidFill>
                <a:highlight>
                  <a:schemeClr val="lt1"/>
                </a:highlight>
                <a:latin typeface="Roboto"/>
                <a:ea typeface="Roboto"/>
                <a:cs typeface="Roboto"/>
                <a:sym typeface="Roboto"/>
              </a:rPr>
              <a:t>Виконується ініціалізація інформаційної панелі (dashboard).</a:t>
            </a:r>
            <a:endParaRPr sz="1200">
              <a:solidFill>
                <a:schemeClr val="dk1"/>
              </a:solidFill>
              <a:highlight>
                <a:schemeClr val="lt1"/>
              </a:highlight>
              <a:latin typeface="Roboto"/>
              <a:ea typeface="Roboto"/>
              <a:cs typeface="Roboto"/>
              <a:sym typeface="Roboto"/>
            </a:endParaRPr>
          </a:p>
          <a:p>
            <a:pPr marL="0" lvl="0" indent="0" algn="l" rtl="0">
              <a:lnSpc>
                <a:spcPct val="115000"/>
              </a:lnSpc>
              <a:spcBef>
                <a:spcPts val="0"/>
              </a:spcBef>
              <a:spcAft>
                <a:spcPts val="0"/>
              </a:spcAft>
              <a:buNone/>
            </a:pPr>
            <a:endParaRPr sz="1200">
              <a:solidFill>
                <a:schemeClr val="dk1"/>
              </a:solidFill>
              <a:highlight>
                <a:schemeClr val="lt1"/>
              </a:highlight>
              <a:latin typeface="Roboto"/>
              <a:ea typeface="Roboto"/>
              <a:cs typeface="Roboto"/>
              <a:sym typeface="Roboto"/>
            </a:endParaRPr>
          </a:p>
          <a:p>
            <a:pPr marL="0" lvl="0" indent="0" algn="l" rtl="0">
              <a:lnSpc>
                <a:spcPct val="115000"/>
              </a:lnSpc>
              <a:spcBef>
                <a:spcPts val="0"/>
              </a:spcBef>
              <a:spcAft>
                <a:spcPts val="0"/>
              </a:spcAft>
              <a:buNone/>
            </a:pPr>
            <a:r>
              <a:rPr lang="uk" sz="1200">
                <a:solidFill>
                  <a:schemeClr val="dk1"/>
                </a:solidFill>
                <a:highlight>
                  <a:schemeClr val="lt1"/>
                </a:highlight>
                <a:latin typeface="Roboto"/>
                <a:ea typeface="Roboto"/>
                <a:cs typeface="Roboto"/>
                <a:sym typeface="Roboto"/>
              </a:rPr>
              <a:t>Можливо, на момент, коли ви будете вивчати GIT на цій сторінці відбудуться зміни, але ключова функціональність має бути такою самою.</a:t>
            </a:r>
            <a:endParaRPr sz="1200">
              <a:solidFill>
                <a:schemeClr val="dk1"/>
              </a:solidFill>
              <a:highlight>
                <a:schemeClr val="lt1"/>
              </a:highlight>
              <a:latin typeface="Roboto"/>
              <a:ea typeface="Roboto"/>
              <a:cs typeface="Roboto"/>
              <a:sym typeface="Roboto"/>
            </a:endParaRPr>
          </a:p>
        </p:txBody>
      </p:sp>
      <p:pic>
        <p:nvPicPr>
          <p:cNvPr id="346" name="Google Shape;346;g127ec7da91e_0_92"/>
          <p:cNvPicPr preferRelativeResize="0"/>
          <p:nvPr/>
        </p:nvPicPr>
        <p:blipFill>
          <a:blip r:embed="rId3">
            <a:alphaModFix/>
          </a:blip>
          <a:stretch>
            <a:fillRect/>
          </a:stretch>
        </p:blipFill>
        <p:spPr>
          <a:xfrm>
            <a:off x="3279700" y="1654650"/>
            <a:ext cx="5552601" cy="2862751"/>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g127ec7da91e_0_10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uk">
                <a:latin typeface="Roboto"/>
                <a:ea typeface="Roboto"/>
                <a:cs typeface="Roboto"/>
                <a:sym typeface="Roboto"/>
              </a:rPr>
              <a:t>Основи роботи з GIT</a:t>
            </a:r>
            <a:endParaRPr>
              <a:latin typeface="Roboto"/>
              <a:ea typeface="Roboto"/>
              <a:cs typeface="Roboto"/>
              <a:sym typeface="Roboto"/>
            </a:endParaRPr>
          </a:p>
        </p:txBody>
      </p:sp>
      <p:sp>
        <p:nvSpPr>
          <p:cNvPr id="352" name="Google Shape;352;g127ec7da91e_0_100"/>
          <p:cNvSpPr txBox="1"/>
          <p:nvPr/>
        </p:nvSpPr>
        <p:spPr>
          <a:xfrm>
            <a:off x="311700" y="1223550"/>
            <a:ext cx="8520600" cy="4311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a:buNone/>
            </a:pPr>
            <a:r>
              <a:rPr lang="uk" sz="1600" b="1">
                <a:solidFill>
                  <a:schemeClr val="dk1"/>
                </a:solidFill>
                <a:highlight>
                  <a:schemeClr val="lt1"/>
                </a:highlight>
                <a:latin typeface="Roboto"/>
                <a:ea typeface="Roboto"/>
                <a:cs typeface="Roboto"/>
                <a:sym typeface="Roboto"/>
              </a:rPr>
              <a:t>Робота з віддаленим репозиторієм</a:t>
            </a:r>
            <a:endParaRPr sz="1600" b="1">
              <a:solidFill>
                <a:schemeClr val="dk1"/>
              </a:solidFill>
              <a:highlight>
                <a:schemeClr val="lt1"/>
              </a:highlight>
              <a:latin typeface="Roboto"/>
              <a:ea typeface="Roboto"/>
              <a:cs typeface="Roboto"/>
              <a:sym typeface="Roboto"/>
            </a:endParaRPr>
          </a:p>
        </p:txBody>
      </p:sp>
      <p:sp>
        <p:nvSpPr>
          <p:cNvPr id="353" name="Google Shape;353;g127ec7da91e_0_100"/>
          <p:cNvSpPr txBox="1"/>
          <p:nvPr/>
        </p:nvSpPr>
        <p:spPr>
          <a:xfrm>
            <a:off x="311700" y="1654650"/>
            <a:ext cx="8520600" cy="3693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uk" sz="1200">
                <a:solidFill>
                  <a:schemeClr val="dk1"/>
                </a:solidFill>
                <a:highlight>
                  <a:schemeClr val="lt1"/>
                </a:highlight>
                <a:latin typeface="Roboto"/>
                <a:ea typeface="Roboto"/>
                <a:cs typeface="Roboto"/>
                <a:sym typeface="Roboto"/>
              </a:rPr>
              <a:t>Далі ми маємо створити репозиторій. Тиснемо відповідну кнопку зліва або знак + в правому куті панелі.</a:t>
            </a:r>
            <a:endParaRPr sz="1200">
              <a:solidFill>
                <a:schemeClr val="dk1"/>
              </a:solidFill>
              <a:highlight>
                <a:schemeClr val="lt1"/>
              </a:highlight>
              <a:latin typeface="Roboto"/>
              <a:ea typeface="Roboto"/>
              <a:cs typeface="Roboto"/>
              <a:sym typeface="Roboto"/>
            </a:endParaRPr>
          </a:p>
        </p:txBody>
      </p:sp>
      <p:pic>
        <p:nvPicPr>
          <p:cNvPr id="354" name="Google Shape;354;g127ec7da91e_0_100"/>
          <p:cNvPicPr preferRelativeResize="0"/>
          <p:nvPr/>
        </p:nvPicPr>
        <p:blipFill>
          <a:blip r:embed="rId3">
            <a:alphaModFix/>
          </a:blip>
          <a:stretch>
            <a:fillRect/>
          </a:stretch>
        </p:blipFill>
        <p:spPr>
          <a:xfrm>
            <a:off x="705200" y="2023950"/>
            <a:ext cx="2713075" cy="2978950"/>
          </a:xfrm>
          <a:prstGeom prst="rect">
            <a:avLst/>
          </a:prstGeom>
          <a:noFill/>
          <a:ln>
            <a:noFill/>
          </a:ln>
        </p:spPr>
      </p:pic>
      <p:pic>
        <p:nvPicPr>
          <p:cNvPr id="355" name="Google Shape;355;g127ec7da91e_0_100"/>
          <p:cNvPicPr preferRelativeResize="0"/>
          <p:nvPr/>
        </p:nvPicPr>
        <p:blipFill>
          <a:blip r:embed="rId4">
            <a:alphaModFix/>
          </a:blip>
          <a:stretch>
            <a:fillRect/>
          </a:stretch>
        </p:blipFill>
        <p:spPr>
          <a:xfrm>
            <a:off x="4264639" y="2023950"/>
            <a:ext cx="4328962" cy="297895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g127ec7da91e_0_10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uk">
                <a:latin typeface="Roboto"/>
                <a:ea typeface="Roboto"/>
                <a:cs typeface="Roboto"/>
                <a:sym typeface="Roboto"/>
              </a:rPr>
              <a:t>Основи роботи з GIT</a:t>
            </a:r>
            <a:endParaRPr>
              <a:latin typeface="Roboto"/>
              <a:ea typeface="Roboto"/>
              <a:cs typeface="Roboto"/>
              <a:sym typeface="Roboto"/>
            </a:endParaRPr>
          </a:p>
        </p:txBody>
      </p:sp>
      <p:sp>
        <p:nvSpPr>
          <p:cNvPr id="361" name="Google Shape;361;g127ec7da91e_0_109"/>
          <p:cNvSpPr txBox="1"/>
          <p:nvPr/>
        </p:nvSpPr>
        <p:spPr>
          <a:xfrm>
            <a:off x="311700" y="1223550"/>
            <a:ext cx="8520600" cy="4311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a:buNone/>
            </a:pPr>
            <a:r>
              <a:rPr lang="uk" sz="1600" b="1">
                <a:solidFill>
                  <a:schemeClr val="dk1"/>
                </a:solidFill>
                <a:highlight>
                  <a:schemeClr val="lt1"/>
                </a:highlight>
                <a:latin typeface="Roboto"/>
                <a:ea typeface="Roboto"/>
                <a:cs typeface="Roboto"/>
                <a:sym typeface="Roboto"/>
              </a:rPr>
              <a:t>Робота з віддаленим репозиторієм</a:t>
            </a:r>
            <a:endParaRPr sz="1200">
              <a:solidFill>
                <a:schemeClr val="dk1"/>
              </a:solidFill>
              <a:highlight>
                <a:schemeClr val="lt1"/>
              </a:highlight>
            </a:endParaRPr>
          </a:p>
        </p:txBody>
      </p:sp>
      <p:sp>
        <p:nvSpPr>
          <p:cNvPr id="362" name="Google Shape;362;g127ec7da91e_0_109"/>
          <p:cNvSpPr txBox="1"/>
          <p:nvPr/>
        </p:nvSpPr>
        <p:spPr>
          <a:xfrm>
            <a:off x="311700" y="1654650"/>
            <a:ext cx="8520600" cy="7941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uk" sz="1200">
                <a:solidFill>
                  <a:schemeClr val="dk1"/>
                </a:solidFill>
                <a:highlight>
                  <a:schemeClr val="lt1"/>
                </a:highlight>
                <a:latin typeface="Roboto"/>
                <a:ea typeface="Roboto"/>
                <a:cs typeface="Roboto"/>
                <a:sym typeface="Roboto"/>
              </a:rPr>
              <a:t>Далі вводимо назву репозиторію. Вона може бути схожею  або відмінною від назви локального репо. Всі літери мають бути з нижнього регістру (маленькими).Наприклад, </a:t>
            </a:r>
            <a:r>
              <a:rPr lang="uk" sz="1200" b="1">
                <a:solidFill>
                  <a:schemeClr val="dk1"/>
                </a:solidFill>
                <a:highlight>
                  <a:schemeClr val="lt1"/>
                </a:highlight>
                <a:latin typeface="Roboto"/>
                <a:ea typeface="Roboto"/>
                <a:cs typeface="Roboto"/>
                <a:sym typeface="Roboto"/>
              </a:rPr>
              <a:t>first-repo</a:t>
            </a:r>
            <a:r>
              <a:rPr lang="uk" sz="1200">
                <a:solidFill>
                  <a:schemeClr val="dk1"/>
                </a:solidFill>
                <a:highlight>
                  <a:schemeClr val="lt1"/>
                </a:highlight>
                <a:latin typeface="Roboto"/>
                <a:ea typeface="Roboto"/>
                <a:cs typeface="Roboto"/>
                <a:sym typeface="Roboto"/>
              </a:rPr>
              <a:t>. Вибираємо “Публічний” (Public) i “Створити репозиторій” (Create repository).</a:t>
            </a:r>
            <a:endParaRPr sz="1200">
              <a:solidFill>
                <a:schemeClr val="dk1"/>
              </a:solidFill>
              <a:highlight>
                <a:schemeClr val="lt1"/>
              </a:highlight>
              <a:latin typeface="Roboto"/>
              <a:ea typeface="Roboto"/>
              <a:cs typeface="Roboto"/>
              <a:sym typeface="Roboto"/>
            </a:endParaRPr>
          </a:p>
        </p:txBody>
      </p:sp>
      <p:pic>
        <p:nvPicPr>
          <p:cNvPr id="363" name="Google Shape;363;g127ec7da91e_0_109"/>
          <p:cNvPicPr preferRelativeResize="0"/>
          <p:nvPr/>
        </p:nvPicPr>
        <p:blipFill>
          <a:blip r:embed="rId3">
            <a:alphaModFix/>
          </a:blip>
          <a:stretch>
            <a:fillRect/>
          </a:stretch>
        </p:blipFill>
        <p:spPr>
          <a:xfrm>
            <a:off x="1087100" y="2448750"/>
            <a:ext cx="3304500" cy="2589951"/>
          </a:xfrm>
          <a:prstGeom prst="rect">
            <a:avLst/>
          </a:prstGeom>
          <a:noFill/>
          <a:ln>
            <a:noFill/>
          </a:ln>
        </p:spPr>
      </p:pic>
      <p:pic>
        <p:nvPicPr>
          <p:cNvPr id="364" name="Google Shape;364;g127ec7da91e_0_109"/>
          <p:cNvPicPr preferRelativeResize="0"/>
          <p:nvPr/>
        </p:nvPicPr>
        <p:blipFill>
          <a:blip r:embed="rId4">
            <a:alphaModFix/>
          </a:blip>
          <a:stretch>
            <a:fillRect/>
          </a:stretch>
        </p:blipFill>
        <p:spPr>
          <a:xfrm>
            <a:off x="4239800" y="2236100"/>
            <a:ext cx="4329376" cy="971775"/>
          </a:xfrm>
          <a:prstGeom prst="rect">
            <a:avLst/>
          </a:prstGeom>
          <a:noFill/>
          <a:ln>
            <a:noFill/>
          </a:ln>
          <a:effectLst>
            <a:outerShdw blurRad="57150" dist="19050" dir="5400000" algn="bl" rotWithShape="0">
              <a:srgbClr val="000000">
                <a:alpha val="50000"/>
              </a:srgbClr>
            </a:outerShdw>
          </a:effectLst>
        </p:spPr>
      </p:pic>
      <p:cxnSp>
        <p:nvCxnSpPr>
          <p:cNvPr id="365" name="Google Shape;365;g127ec7da91e_0_109"/>
          <p:cNvCxnSpPr/>
          <p:nvPr/>
        </p:nvCxnSpPr>
        <p:spPr>
          <a:xfrm flipH="1">
            <a:off x="3578900" y="2700538"/>
            <a:ext cx="660900" cy="407100"/>
          </a:xfrm>
          <a:prstGeom prst="straightConnector1">
            <a:avLst/>
          </a:prstGeom>
          <a:noFill/>
          <a:ln w="9525" cap="flat" cmpd="sng">
            <a:solidFill>
              <a:srgbClr val="FF0000"/>
            </a:solidFill>
            <a:prstDash val="solid"/>
            <a:round/>
            <a:headEnd type="none" w="med" len="med"/>
            <a:tailEnd type="triangle" w="med" len="med"/>
          </a:ln>
        </p:spPr>
      </p:cxn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Google Shape;74;g1252f01a4bc_0_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Clr>
                <a:schemeClr val="dk1"/>
              </a:buClr>
              <a:buSzPct val="111111"/>
              <a:buFont typeface="Arial"/>
              <a:buNone/>
            </a:pPr>
            <a:r>
              <a:rPr lang="uk">
                <a:latin typeface="Roboto"/>
                <a:ea typeface="Roboto"/>
                <a:cs typeface="Roboto"/>
                <a:sym typeface="Roboto"/>
              </a:rPr>
              <a:t>Основи роботи з GIT</a:t>
            </a:r>
            <a:endParaRPr>
              <a:latin typeface="Roboto"/>
              <a:ea typeface="Roboto"/>
              <a:cs typeface="Roboto"/>
              <a:sym typeface="Roboto"/>
            </a:endParaRPr>
          </a:p>
          <a:p>
            <a:pPr marL="0" lvl="0" indent="0" algn="l" rtl="0">
              <a:lnSpc>
                <a:spcPct val="100000"/>
              </a:lnSpc>
              <a:spcBef>
                <a:spcPts val="0"/>
              </a:spcBef>
              <a:spcAft>
                <a:spcPts val="0"/>
              </a:spcAft>
              <a:buClr>
                <a:schemeClr val="dk1"/>
              </a:buClr>
              <a:buSzPct val="111111"/>
              <a:buFont typeface="Arial"/>
              <a:buNone/>
            </a:pPr>
            <a:endParaRPr>
              <a:latin typeface="Roboto"/>
              <a:ea typeface="Roboto"/>
              <a:cs typeface="Roboto"/>
              <a:sym typeface="Roboto"/>
            </a:endParaRPr>
          </a:p>
          <a:p>
            <a:pPr marL="0" lvl="0" indent="0" algn="l" rtl="0">
              <a:lnSpc>
                <a:spcPct val="100000"/>
              </a:lnSpc>
              <a:spcBef>
                <a:spcPts val="0"/>
              </a:spcBef>
              <a:spcAft>
                <a:spcPts val="0"/>
              </a:spcAft>
              <a:buSzPct val="111111"/>
              <a:buNone/>
            </a:pPr>
            <a:endParaRPr>
              <a:latin typeface="Roboto"/>
              <a:ea typeface="Roboto"/>
              <a:cs typeface="Roboto"/>
              <a:sym typeface="Roboto"/>
            </a:endParaRPr>
          </a:p>
        </p:txBody>
      </p:sp>
      <p:sp>
        <p:nvSpPr>
          <p:cNvPr id="75" name="Google Shape;75;g1252f01a4bc_0_1"/>
          <p:cNvSpPr txBox="1">
            <a:spLocks noGrp="1"/>
          </p:cNvSpPr>
          <p:nvPr>
            <p:ph type="body" idx="1"/>
          </p:nvPr>
        </p:nvSpPr>
        <p:spPr>
          <a:xfrm>
            <a:off x="311700" y="1152475"/>
            <a:ext cx="4260300" cy="34164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0"/>
              </a:spcAft>
              <a:buClr>
                <a:schemeClr val="dk1"/>
              </a:buClr>
              <a:buSzPts val="1100"/>
              <a:buFont typeface="Arial"/>
              <a:buNone/>
            </a:pPr>
            <a:r>
              <a:rPr lang="uk" sz="1600" b="1">
                <a:solidFill>
                  <a:schemeClr val="dk1"/>
                </a:solidFill>
                <a:highlight>
                  <a:schemeClr val="lt1"/>
                </a:highlight>
                <a:latin typeface="Roboto"/>
                <a:ea typeface="Roboto"/>
                <a:cs typeface="Roboto"/>
                <a:sym typeface="Roboto"/>
              </a:rPr>
              <a:t>Що таке GIT?</a:t>
            </a:r>
            <a:endParaRPr sz="1200" b="1">
              <a:solidFill>
                <a:srgbClr val="212529"/>
              </a:solidFill>
              <a:highlight>
                <a:srgbClr val="FFFFFF"/>
              </a:highlight>
              <a:latin typeface="Roboto"/>
              <a:ea typeface="Roboto"/>
              <a:cs typeface="Roboto"/>
              <a:sym typeface="Roboto"/>
            </a:endParaRPr>
          </a:p>
          <a:p>
            <a:pPr marL="0" lvl="0" indent="0" algn="l" rtl="0">
              <a:lnSpc>
                <a:spcPct val="115000"/>
              </a:lnSpc>
              <a:spcBef>
                <a:spcPts val="1000"/>
              </a:spcBef>
              <a:spcAft>
                <a:spcPts val="0"/>
              </a:spcAft>
              <a:buClr>
                <a:schemeClr val="dk1"/>
              </a:buClr>
              <a:buSzPts val="1100"/>
              <a:buFont typeface="Arial"/>
              <a:buNone/>
            </a:pPr>
            <a:r>
              <a:rPr lang="uk" sz="1200" b="1">
                <a:solidFill>
                  <a:srgbClr val="212529"/>
                </a:solidFill>
                <a:highlight>
                  <a:srgbClr val="FFFFFF"/>
                </a:highlight>
                <a:latin typeface="Roboto"/>
                <a:ea typeface="Roboto"/>
                <a:cs typeface="Roboto"/>
                <a:sym typeface="Roboto"/>
              </a:rPr>
              <a:t>Git </a:t>
            </a:r>
            <a:r>
              <a:rPr lang="uk" sz="1200">
                <a:solidFill>
                  <a:srgbClr val="212529"/>
                </a:solidFill>
                <a:highlight>
                  <a:srgbClr val="FFFFFF"/>
                </a:highlight>
                <a:latin typeface="Roboto"/>
                <a:ea typeface="Roboto"/>
                <a:cs typeface="Roboto"/>
                <a:sym typeface="Roboto"/>
              </a:rPr>
              <a:t>– розподілена система керування версіями.</a:t>
            </a:r>
            <a:endParaRPr sz="1200">
              <a:solidFill>
                <a:srgbClr val="212529"/>
              </a:solidFill>
              <a:highlight>
                <a:srgbClr val="FFFFFF"/>
              </a:highlight>
              <a:latin typeface="Roboto"/>
              <a:ea typeface="Roboto"/>
              <a:cs typeface="Roboto"/>
              <a:sym typeface="Roboto"/>
            </a:endParaRPr>
          </a:p>
          <a:p>
            <a:pPr marL="0" lvl="0" indent="0" algn="l" rtl="0">
              <a:lnSpc>
                <a:spcPct val="115000"/>
              </a:lnSpc>
              <a:spcBef>
                <a:spcPts val="2200"/>
              </a:spcBef>
              <a:spcAft>
                <a:spcPts val="0"/>
              </a:spcAft>
              <a:buClr>
                <a:schemeClr val="dk1"/>
              </a:buClr>
              <a:buSzPts val="1100"/>
              <a:buFont typeface="Arial"/>
              <a:buNone/>
            </a:pPr>
            <a:r>
              <a:rPr lang="uk" sz="1200">
                <a:solidFill>
                  <a:srgbClr val="212529"/>
                </a:solidFill>
                <a:highlight>
                  <a:srgbClr val="FFFFFF"/>
                </a:highlight>
                <a:latin typeface="Roboto"/>
                <a:ea typeface="Roboto"/>
                <a:cs typeface="Roboto"/>
                <a:sym typeface="Roboto"/>
              </a:rPr>
              <a:t>Система управління версіями (</a:t>
            </a:r>
            <a:r>
              <a:rPr lang="uk" sz="1200" b="1">
                <a:solidFill>
                  <a:srgbClr val="212529"/>
                </a:solidFill>
                <a:highlight>
                  <a:srgbClr val="FFFFFF"/>
                </a:highlight>
                <a:latin typeface="Roboto"/>
                <a:ea typeface="Roboto"/>
                <a:cs typeface="Roboto"/>
                <a:sym typeface="Roboto"/>
              </a:rPr>
              <a:t>Version Control System, VCS</a:t>
            </a:r>
            <a:r>
              <a:rPr lang="uk" sz="1200">
                <a:solidFill>
                  <a:srgbClr val="212529"/>
                </a:solidFill>
                <a:highlight>
                  <a:srgbClr val="FFFFFF"/>
                </a:highlight>
                <a:latin typeface="Roboto"/>
                <a:ea typeface="Roboto"/>
                <a:cs typeface="Roboto"/>
                <a:sym typeface="Roboto"/>
              </a:rPr>
              <a:t>) — програмне забезпечення для полегшення роботи з інформацією, що змінюється.</a:t>
            </a:r>
            <a:endParaRPr sz="1200">
              <a:solidFill>
                <a:srgbClr val="212529"/>
              </a:solidFill>
              <a:highlight>
                <a:srgbClr val="FFFFFF"/>
              </a:highlight>
              <a:latin typeface="Roboto"/>
              <a:ea typeface="Roboto"/>
              <a:cs typeface="Roboto"/>
              <a:sym typeface="Roboto"/>
            </a:endParaRPr>
          </a:p>
          <a:p>
            <a:pPr marL="0" lvl="0" indent="0" algn="l" rtl="0">
              <a:lnSpc>
                <a:spcPct val="115000"/>
              </a:lnSpc>
              <a:spcBef>
                <a:spcPts val="2200"/>
              </a:spcBef>
              <a:spcAft>
                <a:spcPts val="0"/>
              </a:spcAft>
              <a:buClr>
                <a:schemeClr val="dk1"/>
              </a:buClr>
              <a:buSzPts val="1100"/>
              <a:buFont typeface="Arial"/>
              <a:buNone/>
            </a:pPr>
            <a:r>
              <a:rPr lang="uk" sz="1200" b="1">
                <a:solidFill>
                  <a:srgbClr val="212529"/>
                </a:solidFill>
                <a:highlight>
                  <a:srgbClr val="FFFFFF"/>
                </a:highlight>
                <a:latin typeface="Roboto"/>
                <a:ea typeface="Roboto"/>
                <a:cs typeface="Roboto"/>
                <a:sym typeface="Roboto"/>
              </a:rPr>
              <a:t>GitHub</a:t>
            </a:r>
            <a:r>
              <a:rPr lang="uk" sz="1200">
                <a:solidFill>
                  <a:srgbClr val="212529"/>
                </a:solidFill>
                <a:highlight>
                  <a:srgbClr val="FFFFFF"/>
                </a:highlight>
                <a:latin typeface="Roboto"/>
                <a:ea typeface="Roboto"/>
                <a:cs typeface="Roboto"/>
                <a:sym typeface="Roboto"/>
              </a:rPr>
              <a:t> - найбільший веб-сервіс для хостингу IT-проектів (включаючи git-репозиторії) та їхньої спільної розробки.</a:t>
            </a:r>
            <a:endParaRPr sz="1200">
              <a:solidFill>
                <a:srgbClr val="212529"/>
              </a:solidFill>
              <a:highlight>
                <a:srgbClr val="FFFFFF"/>
              </a:highlight>
              <a:latin typeface="Roboto"/>
              <a:ea typeface="Roboto"/>
              <a:cs typeface="Roboto"/>
              <a:sym typeface="Roboto"/>
            </a:endParaRPr>
          </a:p>
        </p:txBody>
      </p:sp>
      <p:pic>
        <p:nvPicPr>
          <p:cNvPr id="76" name="Google Shape;76;g1252f01a4bc_0_1"/>
          <p:cNvPicPr preferRelativeResize="0"/>
          <p:nvPr/>
        </p:nvPicPr>
        <p:blipFill rotWithShape="1">
          <a:blip r:embed="rId3">
            <a:alphaModFix/>
          </a:blip>
          <a:srcRect/>
          <a:stretch/>
        </p:blipFill>
        <p:spPr>
          <a:xfrm>
            <a:off x="4521825" y="1107162"/>
            <a:ext cx="4386125" cy="2322063"/>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sp>
        <p:nvSpPr>
          <p:cNvPr id="370" name="Google Shape;370;g127ec7da91e_0_12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uk">
                <a:latin typeface="Roboto"/>
                <a:ea typeface="Roboto"/>
                <a:cs typeface="Roboto"/>
                <a:sym typeface="Roboto"/>
              </a:rPr>
              <a:t>Основи роботи з GIT</a:t>
            </a:r>
            <a:endParaRPr>
              <a:latin typeface="Roboto"/>
              <a:ea typeface="Roboto"/>
              <a:cs typeface="Roboto"/>
              <a:sym typeface="Roboto"/>
            </a:endParaRPr>
          </a:p>
        </p:txBody>
      </p:sp>
      <p:sp>
        <p:nvSpPr>
          <p:cNvPr id="371" name="Google Shape;371;g127ec7da91e_0_123"/>
          <p:cNvSpPr txBox="1"/>
          <p:nvPr/>
        </p:nvSpPr>
        <p:spPr>
          <a:xfrm>
            <a:off x="311700" y="1223550"/>
            <a:ext cx="8520600" cy="4311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a:buNone/>
            </a:pPr>
            <a:r>
              <a:rPr lang="uk" sz="1600" b="1">
                <a:solidFill>
                  <a:schemeClr val="dk1"/>
                </a:solidFill>
                <a:highlight>
                  <a:schemeClr val="lt1"/>
                </a:highlight>
                <a:latin typeface="Roboto"/>
                <a:ea typeface="Roboto"/>
                <a:cs typeface="Roboto"/>
                <a:sym typeface="Roboto"/>
              </a:rPr>
              <a:t>Робота з віддаленим репозиторієм</a:t>
            </a:r>
            <a:endParaRPr sz="1200">
              <a:solidFill>
                <a:schemeClr val="dk1"/>
              </a:solidFill>
              <a:highlight>
                <a:schemeClr val="lt1"/>
              </a:highlight>
            </a:endParaRPr>
          </a:p>
        </p:txBody>
      </p:sp>
      <p:sp>
        <p:nvSpPr>
          <p:cNvPr id="372" name="Google Shape;372;g127ec7da91e_0_123"/>
          <p:cNvSpPr txBox="1"/>
          <p:nvPr/>
        </p:nvSpPr>
        <p:spPr>
          <a:xfrm>
            <a:off x="311700" y="1654650"/>
            <a:ext cx="3123000" cy="2281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uk" sz="1200">
                <a:solidFill>
                  <a:schemeClr val="dk1"/>
                </a:solidFill>
                <a:highlight>
                  <a:schemeClr val="lt1"/>
                </a:highlight>
                <a:latin typeface="Roboto"/>
                <a:ea typeface="Roboto"/>
                <a:cs typeface="Roboto"/>
                <a:sym typeface="Roboto"/>
              </a:rPr>
              <a:t>Створюється новий репозиторій і нас перенаправляє на сторінку, де знаходяться команди для GitBash, які ми будемо використовувати для переміщення наших файлів з локального репо на віддалений репо GitHub. Знаходяться вони в другому блоці. Їх можна копіювати та вставляти або набирати (що на початку незручно) на клавіатурі.</a:t>
            </a:r>
            <a:endParaRPr sz="1200">
              <a:solidFill>
                <a:schemeClr val="dk1"/>
              </a:solidFill>
              <a:highlight>
                <a:schemeClr val="lt1"/>
              </a:highlight>
              <a:latin typeface="Roboto"/>
              <a:ea typeface="Roboto"/>
              <a:cs typeface="Roboto"/>
              <a:sym typeface="Roboto"/>
            </a:endParaRPr>
          </a:p>
        </p:txBody>
      </p:sp>
      <p:pic>
        <p:nvPicPr>
          <p:cNvPr id="373" name="Google Shape;373;g127ec7da91e_0_123"/>
          <p:cNvPicPr preferRelativeResize="0"/>
          <p:nvPr/>
        </p:nvPicPr>
        <p:blipFill>
          <a:blip r:embed="rId3">
            <a:alphaModFix/>
          </a:blip>
          <a:stretch>
            <a:fillRect/>
          </a:stretch>
        </p:blipFill>
        <p:spPr>
          <a:xfrm>
            <a:off x="3434651" y="1654650"/>
            <a:ext cx="5492325" cy="3307751"/>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8" name="Google Shape;378;g127ec7da91e_0_13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uk">
                <a:latin typeface="Roboto"/>
                <a:ea typeface="Roboto"/>
                <a:cs typeface="Roboto"/>
                <a:sym typeface="Roboto"/>
              </a:rPr>
              <a:t>Основи роботи з GIT</a:t>
            </a:r>
            <a:endParaRPr>
              <a:latin typeface="Roboto"/>
              <a:ea typeface="Roboto"/>
              <a:cs typeface="Roboto"/>
              <a:sym typeface="Roboto"/>
            </a:endParaRPr>
          </a:p>
        </p:txBody>
      </p:sp>
      <p:sp>
        <p:nvSpPr>
          <p:cNvPr id="379" name="Google Shape;379;g127ec7da91e_0_133"/>
          <p:cNvSpPr txBox="1"/>
          <p:nvPr/>
        </p:nvSpPr>
        <p:spPr>
          <a:xfrm>
            <a:off x="311700" y="1223550"/>
            <a:ext cx="8520600" cy="4311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a:buNone/>
            </a:pPr>
            <a:r>
              <a:rPr lang="uk" sz="1600" b="1">
                <a:solidFill>
                  <a:schemeClr val="dk1"/>
                </a:solidFill>
                <a:highlight>
                  <a:schemeClr val="lt1"/>
                </a:highlight>
                <a:latin typeface="Roboto"/>
                <a:ea typeface="Roboto"/>
                <a:cs typeface="Roboto"/>
                <a:sym typeface="Roboto"/>
              </a:rPr>
              <a:t>Робота з віддаленим репозиторієм</a:t>
            </a:r>
            <a:endParaRPr sz="1200">
              <a:solidFill>
                <a:schemeClr val="dk1"/>
              </a:solidFill>
              <a:highlight>
                <a:schemeClr val="lt1"/>
              </a:highlight>
            </a:endParaRPr>
          </a:p>
        </p:txBody>
      </p:sp>
      <p:sp>
        <p:nvSpPr>
          <p:cNvPr id="380" name="Google Shape;380;g127ec7da91e_0_133"/>
          <p:cNvSpPr txBox="1"/>
          <p:nvPr/>
        </p:nvSpPr>
        <p:spPr>
          <a:xfrm>
            <a:off x="311700" y="1654650"/>
            <a:ext cx="8520600" cy="18564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uk" sz="1200">
                <a:solidFill>
                  <a:schemeClr val="dk1"/>
                </a:solidFill>
                <a:highlight>
                  <a:schemeClr val="lt1"/>
                </a:highlight>
                <a:latin typeface="Roboto"/>
                <a:ea typeface="Roboto"/>
                <a:cs typeface="Roboto"/>
                <a:sym typeface="Roboto"/>
              </a:rPr>
              <a:t>Але спочатку змінемо головну гілку з master на main. Для цього використовуємо команду, яка є в другому блоці.</a:t>
            </a:r>
            <a:endParaRPr sz="1200">
              <a:solidFill>
                <a:schemeClr val="dk1"/>
              </a:solidFill>
              <a:highlight>
                <a:schemeClr val="lt1"/>
              </a:highlight>
              <a:latin typeface="Roboto"/>
              <a:ea typeface="Roboto"/>
              <a:cs typeface="Roboto"/>
              <a:sym typeface="Roboto"/>
            </a:endParaRPr>
          </a:p>
          <a:p>
            <a:pPr marL="0" lvl="0" indent="0" algn="l" rtl="0">
              <a:lnSpc>
                <a:spcPct val="115000"/>
              </a:lnSpc>
              <a:spcBef>
                <a:spcPts val="0"/>
              </a:spcBef>
              <a:spcAft>
                <a:spcPts val="0"/>
              </a:spcAft>
              <a:buNone/>
            </a:pPr>
            <a:endParaRPr sz="1200">
              <a:solidFill>
                <a:schemeClr val="dk1"/>
              </a:solidFill>
              <a:highlight>
                <a:schemeClr val="lt1"/>
              </a:highlight>
              <a:latin typeface="Roboto"/>
              <a:ea typeface="Roboto"/>
              <a:cs typeface="Roboto"/>
              <a:sym typeface="Roboto"/>
            </a:endParaRPr>
          </a:p>
          <a:p>
            <a:pPr marL="0" lvl="0" indent="0" algn="l" rtl="0">
              <a:lnSpc>
                <a:spcPct val="115000"/>
              </a:lnSpc>
              <a:spcBef>
                <a:spcPts val="0"/>
              </a:spcBef>
              <a:spcAft>
                <a:spcPts val="0"/>
              </a:spcAft>
              <a:buNone/>
            </a:pPr>
            <a:endParaRPr sz="1200">
              <a:solidFill>
                <a:schemeClr val="dk1"/>
              </a:solidFill>
              <a:highlight>
                <a:schemeClr val="lt1"/>
              </a:highlight>
              <a:latin typeface="Roboto"/>
              <a:ea typeface="Roboto"/>
              <a:cs typeface="Roboto"/>
              <a:sym typeface="Roboto"/>
            </a:endParaRPr>
          </a:p>
          <a:p>
            <a:pPr marL="0" lvl="0" indent="0" algn="l" rtl="0">
              <a:lnSpc>
                <a:spcPct val="115000"/>
              </a:lnSpc>
              <a:spcBef>
                <a:spcPts val="0"/>
              </a:spcBef>
              <a:spcAft>
                <a:spcPts val="0"/>
              </a:spcAft>
              <a:buNone/>
            </a:pPr>
            <a:endParaRPr sz="1200">
              <a:solidFill>
                <a:schemeClr val="dk1"/>
              </a:solidFill>
              <a:highlight>
                <a:schemeClr val="lt1"/>
              </a:highlight>
              <a:latin typeface="Roboto"/>
              <a:ea typeface="Roboto"/>
              <a:cs typeface="Roboto"/>
              <a:sym typeface="Roboto"/>
            </a:endParaRPr>
          </a:p>
          <a:p>
            <a:pPr marL="0" lvl="0" indent="0" algn="l" rtl="0">
              <a:lnSpc>
                <a:spcPct val="115000"/>
              </a:lnSpc>
              <a:spcBef>
                <a:spcPts val="0"/>
              </a:spcBef>
              <a:spcAft>
                <a:spcPts val="0"/>
              </a:spcAft>
              <a:buNone/>
            </a:pPr>
            <a:endParaRPr sz="1200">
              <a:solidFill>
                <a:schemeClr val="dk1"/>
              </a:solidFill>
              <a:highlight>
                <a:schemeClr val="lt1"/>
              </a:highlight>
              <a:latin typeface="Roboto"/>
              <a:ea typeface="Roboto"/>
              <a:cs typeface="Roboto"/>
              <a:sym typeface="Roboto"/>
            </a:endParaRPr>
          </a:p>
          <a:p>
            <a:pPr marL="0" lvl="0" indent="0" algn="l" rtl="0">
              <a:lnSpc>
                <a:spcPct val="115000"/>
              </a:lnSpc>
              <a:spcBef>
                <a:spcPts val="0"/>
              </a:spcBef>
              <a:spcAft>
                <a:spcPts val="0"/>
              </a:spcAft>
              <a:buNone/>
            </a:pPr>
            <a:endParaRPr sz="1200">
              <a:solidFill>
                <a:schemeClr val="dk1"/>
              </a:solidFill>
              <a:highlight>
                <a:schemeClr val="lt1"/>
              </a:highlight>
              <a:latin typeface="Roboto"/>
              <a:ea typeface="Roboto"/>
              <a:cs typeface="Roboto"/>
              <a:sym typeface="Roboto"/>
            </a:endParaRPr>
          </a:p>
          <a:p>
            <a:pPr marL="0" lvl="0" indent="0" algn="l" rtl="0">
              <a:lnSpc>
                <a:spcPct val="115000"/>
              </a:lnSpc>
              <a:spcBef>
                <a:spcPts val="0"/>
              </a:spcBef>
              <a:spcAft>
                <a:spcPts val="0"/>
              </a:spcAft>
              <a:buNone/>
            </a:pPr>
            <a:endParaRPr sz="1200">
              <a:solidFill>
                <a:schemeClr val="dk1"/>
              </a:solidFill>
              <a:highlight>
                <a:schemeClr val="lt1"/>
              </a:highlight>
              <a:latin typeface="Roboto"/>
              <a:ea typeface="Roboto"/>
              <a:cs typeface="Roboto"/>
              <a:sym typeface="Roboto"/>
            </a:endParaRPr>
          </a:p>
          <a:p>
            <a:pPr marL="0" lvl="0" indent="0" algn="l" rtl="0">
              <a:lnSpc>
                <a:spcPct val="115000"/>
              </a:lnSpc>
              <a:spcBef>
                <a:spcPts val="0"/>
              </a:spcBef>
              <a:spcAft>
                <a:spcPts val="0"/>
              </a:spcAft>
              <a:buNone/>
            </a:pPr>
            <a:r>
              <a:rPr lang="uk" sz="1200">
                <a:solidFill>
                  <a:schemeClr val="dk1"/>
                </a:solidFill>
                <a:highlight>
                  <a:schemeClr val="lt1"/>
                </a:highlight>
                <a:latin typeface="Roboto"/>
                <a:ea typeface="Roboto"/>
                <a:cs typeface="Roboto"/>
                <a:sym typeface="Roboto"/>
              </a:rPr>
              <a:t>Якщо ви виконаєте </a:t>
            </a:r>
            <a:r>
              <a:rPr lang="uk" sz="1200" b="1">
                <a:solidFill>
                  <a:schemeClr val="dk1"/>
                </a:solidFill>
                <a:highlight>
                  <a:srgbClr val="FCE5CD"/>
                </a:highlight>
                <a:latin typeface="Roboto"/>
                <a:ea typeface="Roboto"/>
                <a:cs typeface="Roboto"/>
                <a:sym typeface="Roboto"/>
              </a:rPr>
              <a:t>git status</a:t>
            </a:r>
            <a:r>
              <a:rPr lang="uk" sz="1200">
                <a:solidFill>
                  <a:schemeClr val="dk1"/>
                </a:solidFill>
                <a:highlight>
                  <a:schemeClr val="lt1"/>
                </a:highlight>
                <a:latin typeface="Roboto"/>
                <a:ea typeface="Roboto"/>
                <a:cs typeface="Roboto"/>
                <a:sym typeface="Roboto"/>
              </a:rPr>
              <a:t> в локальному репо, ви побачите, що знаходитесь у гілці master.</a:t>
            </a:r>
            <a:endParaRPr sz="1200">
              <a:solidFill>
                <a:schemeClr val="dk1"/>
              </a:solidFill>
              <a:highlight>
                <a:schemeClr val="lt1"/>
              </a:highlight>
              <a:latin typeface="Roboto"/>
              <a:ea typeface="Roboto"/>
              <a:cs typeface="Roboto"/>
              <a:sym typeface="Roboto"/>
            </a:endParaRPr>
          </a:p>
        </p:txBody>
      </p:sp>
      <p:pic>
        <p:nvPicPr>
          <p:cNvPr id="381" name="Google Shape;381;g127ec7da91e_0_133"/>
          <p:cNvPicPr preferRelativeResize="0"/>
          <p:nvPr/>
        </p:nvPicPr>
        <p:blipFill>
          <a:blip r:embed="rId3">
            <a:alphaModFix/>
          </a:blip>
          <a:stretch>
            <a:fillRect/>
          </a:stretch>
        </p:blipFill>
        <p:spPr>
          <a:xfrm>
            <a:off x="311700" y="2025986"/>
            <a:ext cx="8386551" cy="1091525"/>
          </a:xfrm>
          <a:prstGeom prst="rect">
            <a:avLst/>
          </a:prstGeom>
          <a:noFill/>
          <a:ln>
            <a:noFill/>
          </a:ln>
        </p:spPr>
      </p:pic>
      <p:pic>
        <p:nvPicPr>
          <p:cNvPr id="382" name="Google Shape;382;g127ec7da91e_0_133"/>
          <p:cNvPicPr preferRelativeResize="0"/>
          <p:nvPr/>
        </p:nvPicPr>
        <p:blipFill>
          <a:blip r:embed="rId4">
            <a:alphaModFix/>
          </a:blip>
          <a:stretch>
            <a:fillRect/>
          </a:stretch>
        </p:blipFill>
        <p:spPr>
          <a:xfrm>
            <a:off x="1514923" y="3511048"/>
            <a:ext cx="5980100" cy="13884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sp>
        <p:nvSpPr>
          <p:cNvPr id="387" name="Google Shape;387;g127ec7da91e_0_14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uk">
                <a:latin typeface="Roboto"/>
                <a:ea typeface="Roboto"/>
                <a:cs typeface="Roboto"/>
                <a:sym typeface="Roboto"/>
              </a:rPr>
              <a:t>Основи роботи з GIT</a:t>
            </a:r>
            <a:endParaRPr>
              <a:latin typeface="Roboto"/>
              <a:ea typeface="Roboto"/>
              <a:cs typeface="Roboto"/>
              <a:sym typeface="Roboto"/>
            </a:endParaRPr>
          </a:p>
        </p:txBody>
      </p:sp>
      <p:sp>
        <p:nvSpPr>
          <p:cNvPr id="388" name="Google Shape;388;g127ec7da91e_0_142"/>
          <p:cNvSpPr txBox="1"/>
          <p:nvPr/>
        </p:nvSpPr>
        <p:spPr>
          <a:xfrm>
            <a:off x="311700" y="1223550"/>
            <a:ext cx="8520600" cy="4311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a:buNone/>
            </a:pPr>
            <a:r>
              <a:rPr lang="uk" sz="1600" b="1">
                <a:solidFill>
                  <a:schemeClr val="dk1"/>
                </a:solidFill>
                <a:highlight>
                  <a:schemeClr val="lt1"/>
                </a:highlight>
                <a:latin typeface="Roboto"/>
                <a:ea typeface="Roboto"/>
                <a:cs typeface="Roboto"/>
                <a:sym typeface="Roboto"/>
              </a:rPr>
              <a:t>Робота з віддаленим репозиторієм</a:t>
            </a:r>
            <a:endParaRPr sz="1200">
              <a:solidFill>
                <a:schemeClr val="dk1"/>
              </a:solidFill>
              <a:highlight>
                <a:schemeClr val="lt1"/>
              </a:highlight>
            </a:endParaRPr>
          </a:p>
        </p:txBody>
      </p:sp>
      <p:sp>
        <p:nvSpPr>
          <p:cNvPr id="389" name="Google Shape;389;g127ec7da91e_0_142"/>
          <p:cNvSpPr txBox="1"/>
          <p:nvPr/>
        </p:nvSpPr>
        <p:spPr>
          <a:xfrm>
            <a:off x="311700" y="1654650"/>
            <a:ext cx="3288900" cy="29184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uk" sz="1200">
                <a:solidFill>
                  <a:schemeClr val="dk1"/>
                </a:solidFill>
                <a:highlight>
                  <a:schemeClr val="lt1"/>
                </a:highlight>
                <a:latin typeface="Roboto"/>
                <a:ea typeface="Roboto"/>
                <a:cs typeface="Roboto"/>
                <a:sym typeface="Roboto"/>
              </a:rPr>
              <a:t>Копіюємо і виконуємо команду:</a:t>
            </a:r>
            <a:endParaRPr sz="1200">
              <a:solidFill>
                <a:schemeClr val="dk1"/>
              </a:solidFill>
              <a:highlight>
                <a:schemeClr val="lt1"/>
              </a:highlight>
              <a:latin typeface="Roboto"/>
              <a:ea typeface="Roboto"/>
              <a:cs typeface="Roboto"/>
              <a:sym typeface="Roboto"/>
            </a:endParaRPr>
          </a:p>
          <a:p>
            <a:pPr marL="0" lvl="0" indent="0" algn="l" rtl="0">
              <a:lnSpc>
                <a:spcPct val="115000"/>
              </a:lnSpc>
              <a:spcBef>
                <a:spcPts val="0"/>
              </a:spcBef>
              <a:spcAft>
                <a:spcPts val="0"/>
              </a:spcAft>
              <a:buNone/>
            </a:pPr>
            <a:r>
              <a:rPr lang="uk" sz="1200" b="1">
                <a:solidFill>
                  <a:srgbClr val="24292F"/>
                </a:solidFill>
                <a:highlight>
                  <a:srgbClr val="FCE5CD"/>
                </a:highlight>
                <a:latin typeface="Roboto"/>
                <a:ea typeface="Roboto"/>
                <a:cs typeface="Roboto"/>
                <a:sym typeface="Roboto"/>
              </a:rPr>
              <a:t>git branch -M main</a:t>
            </a:r>
            <a:endParaRPr sz="1200" b="1">
              <a:solidFill>
                <a:srgbClr val="24292F"/>
              </a:solidFill>
              <a:highlight>
                <a:srgbClr val="FCE5CD"/>
              </a:highlight>
              <a:latin typeface="Roboto"/>
              <a:ea typeface="Roboto"/>
              <a:cs typeface="Roboto"/>
              <a:sym typeface="Roboto"/>
            </a:endParaRPr>
          </a:p>
          <a:p>
            <a:pPr marL="0" lvl="0" indent="0" algn="l" rtl="0">
              <a:lnSpc>
                <a:spcPct val="115000"/>
              </a:lnSpc>
              <a:spcBef>
                <a:spcPts val="0"/>
              </a:spcBef>
              <a:spcAft>
                <a:spcPts val="0"/>
              </a:spcAft>
              <a:buNone/>
            </a:pPr>
            <a:endParaRPr sz="1200">
              <a:solidFill>
                <a:schemeClr val="dk1"/>
              </a:solidFill>
              <a:highlight>
                <a:schemeClr val="lt1"/>
              </a:highlight>
              <a:latin typeface="Roboto"/>
              <a:ea typeface="Roboto"/>
              <a:cs typeface="Roboto"/>
              <a:sym typeface="Roboto"/>
            </a:endParaRPr>
          </a:p>
          <a:p>
            <a:pPr marL="0" lvl="0" indent="0" algn="l" rtl="0">
              <a:lnSpc>
                <a:spcPct val="115000"/>
              </a:lnSpc>
              <a:spcBef>
                <a:spcPts val="0"/>
              </a:spcBef>
              <a:spcAft>
                <a:spcPts val="0"/>
              </a:spcAft>
              <a:buNone/>
            </a:pPr>
            <a:r>
              <a:rPr lang="uk" sz="1200">
                <a:solidFill>
                  <a:schemeClr val="dk1"/>
                </a:solidFill>
                <a:highlight>
                  <a:schemeClr val="lt1"/>
                </a:highlight>
                <a:latin typeface="Roboto"/>
                <a:ea typeface="Roboto"/>
                <a:cs typeface="Roboto"/>
                <a:sym typeface="Roboto"/>
              </a:rPr>
              <a:t>Перевіряємо </a:t>
            </a:r>
            <a:r>
              <a:rPr lang="uk" sz="1200" b="1">
                <a:solidFill>
                  <a:srgbClr val="24292F"/>
                </a:solidFill>
                <a:highlight>
                  <a:srgbClr val="FCE5CD"/>
                </a:highlight>
                <a:latin typeface="Roboto"/>
                <a:ea typeface="Roboto"/>
                <a:cs typeface="Roboto"/>
                <a:sym typeface="Roboto"/>
              </a:rPr>
              <a:t>git status</a:t>
            </a:r>
            <a:r>
              <a:rPr lang="uk" sz="1200" b="1">
                <a:solidFill>
                  <a:srgbClr val="24292F"/>
                </a:solidFill>
                <a:highlight>
                  <a:schemeClr val="lt1"/>
                </a:highlight>
                <a:latin typeface="Roboto"/>
                <a:ea typeface="Roboto"/>
                <a:cs typeface="Roboto"/>
                <a:sym typeface="Roboto"/>
              </a:rPr>
              <a:t>. </a:t>
            </a:r>
            <a:r>
              <a:rPr lang="uk" sz="1200">
                <a:solidFill>
                  <a:schemeClr val="dk1"/>
                </a:solidFill>
                <a:highlight>
                  <a:schemeClr val="lt1"/>
                </a:highlight>
                <a:latin typeface="Roboto"/>
                <a:ea typeface="Roboto"/>
                <a:cs typeface="Roboto"/>
                <a:sym typeface="Roboto"/>
              </a:rPr>
              <a:t> Гілку змінено.</a:t>
            </a:r>
            <a:endParaRPr sz="1200">
              <a:solidFill>
                <a:schemeClr val="dk1"/>
              </a:solidFill>
              <a:highlight>
                <a:schemeClr val="lt1"/>
              </a:highlight>
              <a:latin typeface="Roboto"/>
              <a:ea typeface="Roboto"/>
              <a:cs typeface="Roboto"/>
              <a:sym typeface="Roboto"/>
            </a:endParaRPr>
          </a:p>
          <a:p>
            <a:pPr marL="0" lvl="0" indent="0" algn="l" rtl="0">
              <a:lnSpc>
                <a:spcPct val="115000"/>
              </a:lnSpc>
              <a:spcBef>
                <a:spcPts val="0"/>
              </a:spcBef>
              <a:spcAft>
                <a:spcPts val="0"/>
              </a:spcAft>
              <a:buNone/>
            </a:pPr>
            <a:endParaRPr sz="1200">
              <a:solidFill>
                <a:schemeClr val="dk1"/>
              </a:solidFill>
              <a:highlight>
                <a:schemeClr val="lt1"/>
              </a:highlight>
              <a:latin typeface="Roboto"/>
              <a:ea typeface="Roboto"/>
              <a:cs typeface="Roboto"/>
              <a:sym typeface="Roboto"/>
            </a:endParaRPr>
          </a:p>
          <a:p>
            <a:pPr marL="0" lvl="0" indent="0" algn="l" rtl="0">
              <a:lnSpc>
                <a:spcPct val="115000"/>
              </a:lnSpc>
              <a:spcBef>
                <a:spcPts val="0"/>
              </a:spcBef>
              <a:spcAft>
                <a:spcPts val="0"/>
              </a:spcAft>
              <a:buNone/>
            </a:pPr>
            <a:endParaRPr sz="1200">
              <a:solidFill>
                <a:schemeClr val="dk1"/>
              </a:solidFill>
              <a:highlight>
                <a:schemeClr val="lt1"/>
              </a:highlight>
              <a:latin typeface="Roboto"/>
              <a:ea typeface="Roboto"/>
              <a:cs typeface="Roboto"/>
              <a:sym typeface="Roboto"/>
            </a:endParaRPr>
          </a:p>
          <a:p>
            <a:pPr marL="0" lvl="0" indent="0" algn="l" rtl="0">
              <a:lnSpc>
                <a:spcPct val="115000"/>
              </a:lnSpc>
              <a:spcBef>
                <a:spcPts val="0"/>
              </a:spcBef>
              <a:spcAft>
                <a:spcPts val="0"/>
              </a:spcAft>
              <a:buNone/>
            </a:pPr>
            <a:r>
              <a:rPr lang="uk" sz="1200">
                <a:solidFill>
                  <a:schemeClr val="dk1"/>
                </a:solidFill>
                <a:highlight>
                  <a:schemeClr val="lt1"/>
                </a:highlight>
                <a:latin typeface="Roboto"/>
                <a:ea typeface="Roboto"/>
                <a:cs typeface="Roboto"/>
                <a:sym typeface="Roboto"/>
              </a:rPr>
              <a:t>Наступний крок, який потрібно виконати, це підготовка до передачі файлів з локального репо на віддалений у GitHub. Для цього потрібно виконати першу команду з 2-го блоку (ми сповіщаємо систему за якою адресою URL знаходиться наш репозиторій):</a:t>
            </a:r>
            <a:endParaRPr sz="1200">
              <a:solidFill>
                <a:schemeClr val="dk1"/>
              </a:solidFill>
              <a:highlight>
                <a:schemeClr val="lt1"/>
              </a:highlight>
              <a:latin typeface="Roboto"/>
              <a:ea typeface="Roboto"/>
              <a:cs typeface="Roboto"/>
              <a:sym typeface="Roboto"/>
            </a:endParaRPr>
          </a:p>
        </p:txBody>
      </p:sp>
      <p:pic>
        <p:nvPicPr>
          <p:cNvPr id="390" name="Google Shape;390;g127ec7da91e_0_142"/>
          <p:cNvPicPr preferRelativeResize="0"/>
          <p:nvPr/>
        </p:nvPicPr>
        <p:blipFill>
          <a:blip r:embed="rId3">
            <a:alphaModFix/>
          </a:blip>
          <a:stretch>
            <a:fillRect/>
          </a:stretch>
        </p:blipFill>
        <p:spPr>
          <a:xfrm>
            <a:off x="4356200" y="1654650"/>
            <a:ext cx="4717501" cy="1548625"/>
          </a:xfrm>
          <a:prstGeom prst="rect">
            <a:avLst/>
          </a:prstGeom>
          <a:noFill/>
          <a:ln>
            <a:noFill/>
          </a:ln>
        </p:spPr>
      </p:pic>
      <p:pic>
        <p:nvPicPr>
          <p:cNvPr id="391" name="Google Shape;391;g127ec7da91e_0_142"/>
          <p:cNvPicPr preferRelativeResize="0"/>
          <p:nvPr/>
        </p:nvPicPr>
        <p:blipFill>
          <a:blip r:embed="rId4">
            <a:alphaModFix/>
          </a:blip>
          <a:stretch>
            <a:fillRect/>
          </a:stretch>
        </p:blipFill>
        <p:spPr>
          <a:xfrm>
            <a:off x="3600600" y="3643127"/>
            <a:ext cx="5473250" cy="878950"/>
          </a:xfrm>
          <a:prstGeom prst="rect">
            <a:avLst/>
          </a:prstGeom>
          <a:noFill/>
          <a:ln>
            <a:noFill/>
          </a:ln>
        </p:spPr>
      </p:pic>
      <p:sp>
        <p:nvSpPr>
          <p:cNvPr id="392" name="Google Shape;392;g127ec7da91e_0_142"/>
          <p:cNvSpPr txBox="1"/>
          <p:nvPr/>
        </p:nvSpPr>
        <p:spPr>
          <a:xfrm>
            <a:off x="311700" y="4614550"/>
            <a:ext cx="8762100" cy="581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uk" sz="1200" b="1">
                <a:solidFill>
                  <a:srgbClr val="24292F"/>
                </a:solidFill>
                <a:highlight>
                  <a:srgbClr val="FFF2CC"/>
                </a:highlight>
                <a:latin typeface="Roboto"/>
                <a:ea typeface="Roboto"/>
                <a:cs typeface="Roboto"/>
                <a:sym typeface="Roboto"/>
              </a:rPr>
              <a:t>git remote add origin </a:t>
            </a:r>
            <a:r>
              <a:rPr lang="uk" sz="1200" b="1">
                <a:solidFill>
                  <a:srgbClr val="FF0000"/>
                </a:solidFill>
                <a:highlight>
                  <a:srgbClr val="FFF2CC"/>
                </a:highlight>
                <a:latin typeface="Roboto"/>
                <a:ea typeface="Roboto"/>
                <a:cs typeface="Roboto"/>
                <a:sym typeface="Roboto"/>
              </a:rPr>
              <a:t>https://github.com/TJhelper1/first-repo.git</a:t>
            </a:r>
            <a:endParaRPr sz="1200" b="1">
              <a:solidFill>
                <a:srgbClr val="FF0000"/>
              </a:solidFill>
              <a:highlight>
                <a:srgbClr val="FFF2CC"/>
              </a:highlight>
              <a:latin typeface="Roboto"/>
              <a:ea typeface="Roboto"/>
              <a:cs typeface="Roboto"/>
              <a:sym typeface="Roboto"/>
            </a:endParaRPr>
          </a:p>
          <a:p>
            <a:pPr marL="0" lvl="0" indent="0" algn="l" rtl="0">
              <a:lnSpc>
                <a:spcPct val="115000"/>
              </a:lnSpc>
              <a:spcBef>
                <a:spcPts val="0"/>
              </a:spcBef>
              <a:spcAft>
                <a:spcPts val="0"/>
              </a:spcAft>
              <a:buNone/>
            </a:pPr>
            <a:r>
              <a:rPr lang="uk" sz="1200">
                <a:solidFill>
                  <a:srgbClr val="24292F"/>
                </a:solidFill>
                <a:highlight>
                  <a:schemeClr val="lt1"/>
                </a:highlight>
                <a:latin typeface="Roboto"/>
                <a:ea typeface="Roboto"/>
                <a:cs typeface="Roboto"/>
                <a:sym typeface="Roboto"/>
              </a:rPr>
              <a:t>*не забудьте замінити url на свій (виділене червоним)</a:t>
            </a:r>
            <a:endParaRPr sz="1200">
              <a:solidFill>
                <a:srgbClr val="24292F"/>
              </a:solidFill>
              <a:highlight>
                <a:schemeClr val="lt1"/>
              </a:highlight>
              <a:latin typeface="Roboto"/>
              <a:ea typeface="Roboto"/>
              <a:cs typeface="Roboto"/>
              <a:sym typeface="Roboto"/>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sp>
        <p:nvSpPr>
          <p:cNvPr id="397" name="Google Shape;397;g127ec7da91e_0_15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uk">
                <a:latin typeface="Roboto"/>
                <a:ea typeface="Roboto"/>
                <a:cs typeface="Roboto"/>
                <a:sym typeface="Roboto"/>
              </a:rPr>
              <a:t>Основи роботи з GIT</a:t>
            </a:r>
            <a:endParaRPr>
              <a:latin typeface="Roboto"/>
              <a:ea typeface="Roboto"/>
              <a:cs typeface="Roboto"/>
              <a:sym typeface="Roboto"/>
            </a:endParaRPr>
          </a:p>
        </p:txBody>
      </p:sp>
      <p:sp>
        <p:nvSpPr>
          <p:cNvPr id="398" name="Google Shape;398;g127ec7da91e_0_153"/>
          <p:cNvSpPr txBox="1"/>
          <p:nvPr/>
        </p:nvSpPr>
        <p:spPr>
          <a:xfrm>
            <a:off x="311700" y="1223550"/>
            <a:ext cx="8520600" cy="4311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a:buNone/>
            </a:pPr>
            <a:r>
              <a:rPr lang="uk" sz="1600" b="1">
                <a:solidFill>
                  <a:schemeClr val="dk1"/>
                </a:solidFill>
                <a:highlight>
                  <a:schemeClr val="lt1"/>
                </a:highlight>
                <a:latin typeface="Roboto"/>
                <a:ea typeface="Roboto"/>
                <a:cs typeface="Roboto"/>
                <a:sym typeface="Roboto"/>
              </a:rPr>
              <a:t>Робота з віддаленим репозиторієм</a:t>
            </a:r>
            <a:endParaRPr sz="1200">
              <a:solidFill>
                <a:schemeClr val="dk1"/>
              </a:solidFill>
              <a:highlight>
                <a:schemeClr val="lt1"/>
              </a:highlight>
            </a:endParaRPr>
          </a:p>
        </p:txBody>
      </p:sp>
      <p:sp>
        <p:nvSpPr>
          <p:cNvPr id="399" name="Google Shape;399;g127ec7da91e_0_153"/>
          <p:cNvSpPr txBox="1"/>
          <p:nvPr/>
        </p:nvSpPr>
        <p:spPr>
          <a:xfrm>
            <a:off x="311700" y="1654650"/>
            <a:ext cx="8592900" cy="3343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uk" sz="1200">
                <a:solidFill>
                  <a:schemeClr val="dk1"/>
                </a:solidFill>
                <a:highlight>
                  <a:schemeClr val="lt1"/>
                </a:highlight>
                <a:latin typeface="Roboto"/>
                <a:ea typeface="Roboto"/>
                <a:cs typeface="Roboto"/>
                <a:sym typeface="Roboto"/>
              </a:rPr>
              <a:t>Наступна команда (третя у 2-му блоці) і є командою передачі файлів:</a:t>
            </a:r>
            <a:endParaRPr sz="1200">
              <a:solidFill>
                <a:schemeClr val="dk1"/>
              </a:solidFill>
              <a:highlight>
                <a:schemeClr val="lt1"/>
              </a:highlight>
              <a:latin typeface="Roboto"/>
              <a:ea typeface="Roboto"/>
              <a:cs typeface="Roboto"/>
              <a:sym typeface="Roboto"/>
            </a:endParaRPr>
          </a:p>
          <a:p>
            <a:pPr marL="0" lvl="0" indent="0" algn="l" rtl="0">
              <a:lnSpc>
                <a:spcPct val="115000"/>
              </a:lnSpc>
              <a:spcBef>
                <a:spcPts val="0"/>
              </a:spcBef>
              <a:spcAft>
                <a:spcPts val="0"/>
              </a:spcAft>
              <a:buNone/>
            </a:pPr>
            <a:r>
              <a:rPr lang="uk" sz="1200" b="1">
                <a:solidFill>
                  <a:srgbClr val="24292F"/>
                </a:solidFill>
                <a:highlight>
                  <a:srgbClr val="FCE5CD"/>
                </a:highlight>
                <a:latin typeface="Roboto"/>
                <a:ea typeface="Roboto"/>
                <a:cs typeface="Roboto"/>
                <a:sym typeface="Roboto"/>
              </a:rPr>
              <a:t>git push -u origin main</a:t>
            </a:r>
            <a:endParaRPr sz="1200" b="1">
              <a:solidFill>
                <a:srgbClr val="24292F"/>
              </a:solidFill>
              <a:highlight>
                <a:srgbClr val="FCE5CD"/>
              </a:highlight>
              <a:latin typeface="Roboto"/>
              <a:ea typeface="Roboto"/>
              <a:cs typeface="Roboto"/>
              <a:sym typeface="Roboto"/>
            </a:endParaRPr>
          </a:p>
          <a:p>
            <a:pPr marL="0" lvl="0" indent="0" algn="l" rtl="0">
              <a:lnSpc>
                <a:spcPct val="115000"/>
              </a:lnSpc>
              <a:spcBef>
                <a:spcPts val="0"/>
              </a:spcBef>
              <a:spcAft>
                <a:spcPts val="0"/>
              </a:spcAft>
              <a:buNone/>
            </a:pPr>
            <a:r>
              <a:rPr lang="uk" sz="1200">
                <a:solidFill>
                  <a:schemeClr val="dk1"/>
                </a:solidFill>
                <a:highlight>
                  <a:schemeClr val="lt1"/>
                </a:highlight>
                <a:latin typeface="Roboto"/>
                <a:ea typeface="Roboto"/>
                <a:cs typeface="Roboto"/>
                <a:sym typeface="Roboto"/>
              </a:rPr>
              <a:t>У вас має з’явитися вікно для введення персонального токену доступу. </a:t>
            </a:r>
            <a:endParaRPr sz="1200" b="1">
              <a:solidFill>
                <a:srgbClr val="24292F"/>
              </a:solidFill>
              <a:highlight>
                <a:srgbClr val="FFF2CC"/>
              </a:highlight>
              <a:latin typeface="Roboto"/>
              <a:ea typeface="Roboto"/>
              <a:cs typeface="Roboto"/>
              <a:sym typeface="Roboto"/>
            </a:endParaRPr>
          </a:p>
          <a:p>
            <a:pPr marL="0" lvl="0" indent="0" algn="l" rtl="0">
              <a:lnSpc>
                <a:spcPct val="115000"/>
              </a:lnSpc>
              <a:spcBef>
                <a:spcPts val="0"/>
              </a:spcBef>
              <a:spcAft>
                <a:spcPts val="0"/>
              </a:spcAft>
              <a:buNone/>
            </a:pPr>
            <a:endParaRPr sz="1200" b="1">
              <a:solidFill>
                <a:srgbClr val="24292F"/>
              </a:solidFill>
              <a:highlight>
                <a:srgbClr val="FFF2CC"/>
              </a:highlight>
              <a:latin typeface="Roboto"/>
              <a:ea typeface="Roboto"/>
              <a:cs typeface="Roboto"/>
              <a:sym typeface="Roboto"/>
            </a:endParaRPr>
          </a:p>
          <a:p>
            <a:pPr marL="0" lvl="0" indent="0" algn="l" rtl="0">
              <a:lnSpc>
                <a:spcPct val="115000"/>
              </a:lnSpc>
              <a:spcBef>
                <a:spcPts val="0"/>
              </a:spcBef>
              <a:spcAft>
                <a:spcPts val="0"/>
              </a:spcAft>
              <a:buNone/>
            </a:pPr>
            <a:endParaRPr sz="1200" b="1">
              <a:solidFill>
                <a:srgbClr val="24292F"/>
              </a:solidFill>
              <a:highlight>
                <a:srgbClr val="FFF2CC"/>
              </a:highlight>
              <a:latin typeface="Roboto"/>
              <a:ea typeface="Roboto"/>
              <a:cs typeface="Roboto"/>
              <a:sym typeface="Roboto"/>
            </a:endParaRPr>
          </a:p>
          <a:p>
            <a:pPr marL="0" lvl="0" indent="0" algn="l" rtl="0">
              <a:lnSpc>
                <a:spcPct val="115000"/>
              </a:lnSpc>
              <a:spcBef>
                <a:spcPts val="0"/>
              </a:spcBef>
              <a:spcAft>
                <a:spcPts val="0"/>
              </a:spcAft>
              <a:buNone/>
            </a:pPr>
            <a:endParaRPr sz="1200" b="1">
              <a:solidFill>
                <a:srgbClr val="24292F"/>
              </a:solidFill>
              <a:highlight>
                <a:srgbClr val="FFF2CC"/>
              </a:highlight>
              <a:latin typeface="Roboto"/>
              <a:ea typeface="Roboto"/>
              <a:cs typeface="Roboto"/>
              <a:sym typeface="Roboto"/>
            </a:endParaRPr>
          </a:p>
          <a:p>
            <a:pPr marL="0" lvl="0" indent="0" algn="l" rtl="0">
              <a:lnSpc>
                <a:spcPct val="115000"/>
              </a:lnSpc>
              <a:spcBef>
                <a:spcPts val="0"/>
              </a:spcBef>
              <a:spcAft>
                <a:spcPts val="0"/>
              </a:spcAft>
              <a:buNone/>
            </a:pPr>
            <a:endParaRPr sz="1200">
              <a:solidFill>
                <a:schemeClr val="dk1"/>
              </a:solidFill>
              <a:highlight>
                <a:schemeClr val="lt1"/>
              </a:highlight>
              <a:latin typeface="Roboto"/>
              <a:ea typeface="Roboto"/>
              <a:cs typeface="Roboto"/>
              <a:sym typeface="Roboto"/>
            </a:endParaRPr>
          </a:p>
          <a:p>
            <a:pPr marL="0" lvl="0" indent="0" algn="l" rtl="0">
              <a:lnSpc>
                <a:spcPct val="115000"/>
              </a:lnSpc>
              <a:spcBef>
                <a:spcPts val="0"/>
              </a:spcBef>
              <a:spcAft>
                <a:spcPts val="0"/>
              </a:spcAft>
              <a:buNone/>
            </a:pPr>
            <a:endParaRPr sz="1200">
              <a:solidFill>
                <a:schemeClr val="dk1"/>
              </a:solidFill>
              <a:highlight>
                <a:schemeClr val="lt1"/>
              </a:highlight>
              <a:latin typeface="Roboto"/>
              <a:ea typeface="Roboto"/>
              <a:cs typeface="Roboto"/>
              <a:sym typeface="Roboto"/>
            </a:endParaRPr>
          </a:p>
          <a:p>
            <a:pPr marL="0" lvl="0" indent="0" algn="l" rtl="0">
              <a:lnSpc>
                <a:spcPct val="115000"/>
              </a:lnSpc>
              <a:spcBef>
                <a:spcPts val="0"/>
              </a:spcBef>
              <a:spcAft>
                <a:spcPts val="0"/>
              </a:spcAft>
              <a:buNone/>
            </a:pPr>
            <a:endParaRPr sz="1200">
              <a:solidFill>
                <a:schemeClr val="dk1"/>
              </a:solidFill>
              <a:highlight>
                <a:schemeClr val="lt1"/>
              </a:highlight>
              <a:latin typeface="Roboto"/>
              <a:ea typeface="Roboto"/>
              <a:cs typeface="Roboto"/>
              <a:sym typeface="Roboto"/>
            </a:endParaRPr>
          </a:p>
          <a:p>
            <a:pPr marL="0" lvl="0" indent="0" algn="l" rtl="0">
              <a:lnSpc>
                <a:spcPct val="115000"/>
              </a:lnSpc>
              <a:spcBef>
                <a:spcPts val="0"/>
              </a:spcBef>
              <a:spcAft>
                <a:spcPts val="0"/>
              </a:spcAft>
              <a:buNone/>
            </a:pPr>
            <a:endParaRPr sz="1200">
              <a:solidFill>
                <a:schemeClr val="dk1"/>
              </a:solidFill>
              <a:highlight>
                <a:schemeClr val="lt1"/>
              </a:highlight>
              <a:latin typeface="Roboto"/>
              <a:ea typeface="Roboto"/>
              <a:cs typeface="Roboto"/>
              <a:sym typeface="Roboto"/>
            </a:endParaRPr>
          </a:p>
          <a:p>
            <a:pPr marL="0" lvl="0" indent="0" algn="l" rtl="0">
              <a:lnSpc>
                <a:spcPct val="115000"/>
              </a:lnSpc>
              <a:spcBef>
                <a:spcPts val="0"/>
              </a:spcBef>
              <a:spcAft>
                <a:spcPts val="0"/>
              </a:spcAft>
              <a:buNone/>
            </a:pPr>
            <a:endParaRPr sz="1200">
              <a:solidFill>
                <a:schemeClr val="dk1"/>
              </a:solidFill>
              <a:highlight>
                <a:schemeClr val="lt1"/>
              </a:highlight>
              <a:latin typeface="Roboto"/>
              <a:ea typeface="Roboto"/>
              <a:cs typeface="Roboto"/>
              <a:sym typeface="Roboto"/>
            </a:endParaRPr>
          </a:p>
          <a:p>
            <a:pPr marL="0" lvl="0" indent="0" algn="l" rtl="0">
              <a:lnSpc>
                <a:spcPct val="115000"/>
              </a:lnSpc>
              <a:spcBef>
                <a:spcPts val="0"/>
              </a:spcBef>
              <a:spcAft>
                <a:spcPts val="0"/>
              </a:spcAft>
              <a:buNone/>
            </a:pPr>
            <a:endParaRPr sz="1200">
              <a:solidFill>
                <a:schemeClr val="dk1"/>
              </a:solidFill>
              <a:highlight>
                <a:schemeClr val="lt1"/>
              </a:highlight>
              <a:latin typeface="Roboto"/>
              <a:ea typeface="Roboto"/>
              <a:cs typeface="Roboto"/>
              <a:sym typeface="Roboto"/>
            </a:endParaRPr>
          </a:p>
          <a:p>
            <a:pPr marL="0" lvl="0" indent="0" algn="l" rtl="0">
              <a:lnSpc>
                <a:spcPct val="115000"/>
              </a:lnSpc>
              <a:spcBef>
                <a:spcPts val="0"/>
              </a:spcBef>
              <a:spcAft>
                <a:spcPts val="0"/>
              </a:spcAft>
              <a:buNone/>
            </a:pPr>
            <a:endParaRPr sz="1200">
              <a:solidFill>
                <a:schemeClr val="dk1"/>
              </a:solidFill>
              <a:highlight>
                <a:schemeClr val="lt1"/>
              </a:highlight>
              <a:latin typeface="Roboto"/>
              <a:ea typeface="Roboto"/>
              <a:cs typeface="Roboto"/>
              <a:sym typeface="Roboto"/>
            </a:endParaRPr>
          </a:p>
          <a:p>
            <a:pPr marL="0" lvl="0" indent="0" algn="l" rtl="0">
              <a:lnSpc>
                <a:spcPct val="115000"/>
              </a:lnSpc>
              <a:spcBef>
                <a:spcPts val="0"/>
              </a:spcBef>
              <a:spcAft>
                <a:spcPts val="0"/>
              </a:spcAft>
              <a:buNone/>
            </a:pPr>
            <a:endParaRPr sz="1200">
              <a:solidFill>
                <a:schemeClr val="dk1"/>
              </a:solidFill>
              <a:highlight>
                <a:schemeClr val="lt1"/>
              </a:highlight>
              <a:latin typeface="Roboto"/>
              <a:ea typeface="Roboto"/>
              <a:cs typeface="Roboto"/>
              <a:sym typeface="Roboto"/>
            </a:endParaRPr>
          </a:p>
          <a:p>
            <a:pPr marL="0" lvl="0" indent="0" algn="l" rtl="0">
              <a:lnSpc>
                <a:spcPct val="115000"/>
              </a:lnSpc>
              <a:spcBef>
                <a:spcPts val="0"/>
              </a:spcBef>
              <a:spcAft>
                <a:spcPts val="0"/>
              </a:spcAft>
              <a:buNone/>
            </a:pPr>
            <a:r>
              <a:rPr lang="uk" sz="1200">
                <a:solidFill>
                  <a:schemeClr val="dk1"/>
                </a:solidFill>
                <a:highlight>
                  <a:schemeClr val="lt1"/>
                </a:highlight>
                <a:latin typeface="Roboto"/>
                <a:ea typeface="Roboto"/>
                <a:cs typeface="Roboto"/>
                <a:sym typeface="Roboto"/>
              </a:rPr>
              <a:t>Далі ви маєте створити і ввести токен для нашого репо і, в подальшому це вікно з’являтися не буде. Як це зробити.</a:t>
            </a:r>
            <a:endParaRPr sz="1200">
              <a:solidFill>
                <a:schemeClr val="dk1"/>
              </a:solidFill>
              <a:highlight>
                <a:schemeClr val="lt1"/>
              </a:highlight>
              <a:latin typeface="Roboto"/>
              <a:ea typeface="Roboto"/>
              <a:cs typeface="Roboto"/>
              <a:sym typeface="Roboto"/>
            </a:endParaRPr>
          </a:p>
        </p:txBody>
      </p:sp>
      <p:pic>
        <p:nvPicPr>
          <p:cNvPr id="400" name="Google Shape;400;g127ec7da91e_0_153"/>
          <p:cNvPicPr preferRelativeResize="0"/>
          <p:nvPr/>
        </p:nvPicPr>
        <p:blipFill>
          <a:blip r:embed="rId3">
            <a:alphaModFix/>
          </a:blip>
          <a:stretch>
            <a:fillRect/>
          </a:stretch>
        </p:blipFill>
        <p:spPr>
          <a:xfrm>
            <a:off x="2045325" y="2455825"/>
            <a:ext cx="5053349" cy="2138651"/>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Google Shape;405;g127ec7da91e_0_16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uk">
                <a:latin typeface="Roboto"/>
                <a:ea typeface="Roboto"/>
                <a:cs typeface="Roboto"/>
                <a:sym typeface="Roboto"/>
              </a:rPr>
              <a:t>Основи роботи з GIT</a:t>
            </a:r>
            <a:endParaRPr>
              <a:latin typeface="Roboto"/>
              <a:ea typeface="Roboto"/>
              <a:cs typeface="Roboto"/>
              <a:sym typeface="Roboto"/>
            </a:endParaRPr>
          </a:p>
        </p:txBody>
      </p:sp>
      <p:sp>
        <p:nvSpPr>
          <p:cNvPr id="406" name="Google Shape;406;g127ec7da91e_0_163"/>
          <p:cNvSpPr txBox="1"/>
          <p:nvPr/>
        </p:nvSpPr>
        <p:spPr>
          <a:xfrm>
            <a:off x="311700" y="1223550"/>
            <a:ext cx="8520600" cy="4311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a:buNone/>
            </a:pPr>
            <a:r>
              <a:rPr lang="uk" sz="1600" b="1">
                <a:solidFill>
                  <a:schemeClr val="dk1"/>
                </a:solidFill>
                <a:highlight>
                  <a:schemeClr val="lt1"/>
                </a:highlight>
                <a:latin typeface="Roboto"/>
                <a:ea typeface="Roboto"/>
                <a:cs typeface="Roboto"/>
                <a:sym typeface="Roboto"/>
              </a:rPr>
              <a:t>Робота з віддаленим репозиторієм</a:t>
            </a:r>
            <a:endParaRPr sz="1200">
              <a:solidFill>
                <a:schemeClr val="dk1"/>
              </a:solidFill>
              <a:highlight>
                <a:schemeClr val="lt1"/>
              </a:highlight>
            </a:endParaRPr>
          </a:p>
        </p:txBody>
      </p:sp>
      <p:sp>
        <p:nvSpPr>
          <p:cNvPr id="407" name="Google Shape;407;g127ec7da91e_0_163"/>
          <p:cNvSpPr txBox="1"/>
          <p:nvPr/>
        </p:nvSpPr>
        <p:spPr>
          <a:xfrm>
            <a:off x="311700" y="1654650"/>
            <a:ext cx="8592900" cy="20688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uk" sz="1200">
                <a:solidFill>
                  <a:schemeClr val="dk1"/>
                </a:solidFill>
                <a:highlight>
                  <a:schemeClr val="lt1"/>
                </a:highlight>
                <a:latin typeface="Roboto"/>
                <a:ea typeface="Roboto"/>
                <a:cs typeface="Roboto"/>
                <a:sym typeface="Roboto"/>
              </a:rPr>
              <a:t>Зачиняємо вікно для входу натиснувши Х.</a:t>
            </a:r>
            <a:endParaRPr sz="1200">
              <a:solidFill>
                <a:schemeClr val="dk1"/>
              </a:solidFill>
              <a:highlight>
                <a:schemeClr val="lt1"/>
              </a:highlight>
              <a:latin typeface="Roboto"/>
              <a:ea typeface="Roboto"/>
              <a:cs typeface="Roboto"/>
              <a:sym typeface="Roboto"/>
            </a:endParaRPr>
          </a:p>
          <a:p>
            <a:pPr marL="0" lvl="0" indent="0" algn="l" rtl="0">
              <a:lnSpc>
                <a:spcPct val="115000"/>
              </a:lnSpc>
              <a:spcBef>
                <a:spcPts val="0"/>
              </a:spcBef>
              <a:spcAft>
                <a:spcPts val="0"/>
              </a:spcAft>
              <a:buNone/>
            </a:pPr>
            <a:endParaRPr sz="1200">
              <a:solidFill>
                <a:schemeClr val="dk1"/>
              </a:solidFill>
              <a:highlight>
                <a:schemeClr val="lt1"/>
              </a:highlight>
              <a:latin typeface="Roboto"/>
              <a:ea typeface="Roboto"/>
              <a:cs typeface="Roboto"/>
              <a:sym typeface="Roboto"/>
            </a:endParaRPr>
          </a:p>
          <a:p>
            <a:pPr marL="0" lvl="0" indent="0" algn="l" rtl="0">
              <a:lnSpc>
                <a:spcPct val="115000"/>
              </a:lnSpc>
              <a:spcBef>
                <a:spcPts val="0"/>
              </a:spcBef>
              <a:spcAft>
                <a:spcPts val="0"/>
              </a:spcAft>
              <a:buNone/>
            </a:pPr>
            <a:endParaRPr sz="1200">
              <a:solidFill>
                <a:schemeClr val="dk1"/>
              </a:solidFill>
              <a:highlight>
                <a:schemeClr val="lt1"/>
              </a:highlight>
              <a:latin typeface="Roboto"/>
              <a:ea typeface="Roboto"/>
              <a:cs typeface="Roboto"/>
              <a:sym typeface="Roboto"/>
            </a:endParaRPr>
          </a:p>
          <a:p>
            <a:pPr marL="0" lvl="0" indent="0" algn="l" rtl="0">
              <a:lnSpc>
                <a:spcPct val="115000"/>
              </a:lnSpc>
              <a:spcBef>
                <a:spcPts val="0"/>
              </a:spcBef>
              <a:spcAft>
                <a:spcPts val="0"/>
              </a:spcAft>
              <a:buNone/>
            </a:pPr>
            <a:endParaRPr sz="1200">
              <a:solidFill>
                <a:schemeClr val="dk1"/>
              </a:solidFill>
              <a:highlight>
                <a:schemeClr val="lt1"/>
              </a:highlight>
              <a:latin typeface="Roboto"/>
              <a:ea typeface="Roboto"/>
              <a:cs typeface="Roboto"/>
              <a:sym typeface="Roboto"/>
            </a:endParaRPr>
          </a:p>
          <a:p>
            <a:pPr marL="0" lvl="0" indent="0" algn="l" rtl="0">
              <a:lnSpc>
                <a:spcPct val="115000"/>
              </a:lnSpc>
              <a:spcBef>
                <a:spcPts val="0"/>
              </a:spcBef>
              <a:spcAft>
                <a:spcPts val="0"/>
              </a:spcAft>
              <a:buNone/>
            </a:pPr>
            <a:endParaRPr sz="1200">
              <a:solidFill>
                <a:schemeClr val="dk1"/>
              </a:solidFill>
              <a:highlight>
                <a:schemeClr val="lt1"/>
              </a:highlight>
              <a:latin typeface="Roboto"/>
              <a:ea typeface="Roboto"/>
              <a:cs typeface="Roboto"/>
              <a:sym typeface="Roboto"/>
            </a:endParaRPr>
          </a:p>
          <a:p>
            <a:pPr marL="0" lvl="0" indent="0" algn="l" rtl="0">
              <a:lnSpc>
                <a:spcPct val="115000"/>
              </a:lnSpc>
              <a:spcBef>
                <a:spcPts val="0"/>
              </a:spcBef>
              <a:spcAft>
                <a:spcPts val="0"/>
              </a:spcAft>
              <a:buNone/>
            </a:pPr>
            <a:endParaRPr sz="1200">
              <a:solidFill>
                <a:schemeClr val="dk1"/>
              </a:solidFill>
              <a:highlight>
                <a:schemeClr val="lt1"/>
              </a:highlight>
              <a:latin typeface="Roboto"/>
              <a:ea typeface="Roboto"/>
              <a:cs typeface="Roboto"/>
              <a:sym typeface="Roboto"/>
            </a:endParaRPr>
          </a:p>
          <a:p>
            <a:pPr marL="0" lvl="0" indent="0" algn="l" rtl="0">
              <a:lnSpc>
                <a:spcPct val="115000"/>
              </a:lnSpc>
              <a:spcBef>
                <a:spcPts val="0"/>
              </a:spcBef>
              <a:spcAft>
                <a:spcPts val="0"/>
              </a:spcAft>
              <a:buNone/>
            </a:pPr>
            <a:endParaRPr sz="1200">
              <a:solidFill>
                <a:schemeClr val="dk1"/>
              </a:solidFill>
              <a:highlight>
                <a:schemeClr val="lt1"/>
              </a:highlight>
              <a:latin typeface="Roboto"/>
              <a:ea typeface="Roboto"/>
              <a:cs typeface="Roboto"/>
              <a:sym typeface="Roboto"/>
            </a:endParaRPr>
          </a:p>
          <a:p>
            <a:pPr marL="0" lvl="0" indent="0" algn="l" rtl="0">
              <a:lnSpc>
                <a:spcPct val="115000"/>
              </a:lnSpc>
              <a:spcBef>
                <a:spcPts val="0"/>
              </a:spcBef>
              <a:spcAft>
                <a:spcPts val="0"/>
              </a:spcAft>
              <a:buNone/>
            </a:pPr>
            <a:endParaRPr sz="1200">
              <a:solidFill>
                <a:schemeClr val="dk1"/>
              </a:solidFill>
              <a:highlight>
                <a:schemeClr val="lt1"/>
              </a:highlight>
              <a:latin typeface="Roboto"/>
              <a:ea typeface="Roboto"/>
              <a:cs typeface="Roboto"/>
              <a:sym typeface="Roboto"/>
            </a:endParaRPr>
          </a:p>
          <a:p>
            <a:pPr marL="0" lvl="0" indent="0" algn="l" rtl="0">
              <a:lnSpc>
                <a:spcPct val="115000"/>
              </a:lnSpc>
              <a:spcBef>
                <a:spcPts val="0"/>
              </a:spcBef>
              <a:spcAft>
                <a:spcPts val="0"/>
              </a:spcAft>
              <a:buNone/>
            </a:pPr>
            <a:r>
              <a:rPr lang="uk" sz="1200">
                <a:solidFill>
                  <a:schemeClr val="dk1"/>
                </a:solidFill>
                <a:highlight>
                  <a:schemeClr val="lt1"/>
                </a:highlight>
                <a:latin typeface="Roboto"/>
                <a:ea typeface="Roboto"/>
                <a:cs typeface="Roboto"/>
                <a:sym typeface="Roboto"/>
              </a:rPr>
              <a:t>Далі з’явиться вікно для введення імені користувача, після нього - вікно для введення паролю.</a:t>
            </a:r>
            <a:endParaRPr sz="1200">
              <a:solidFill>
                <a:schemeClr val="dk1"/>
              </a:solidFill>
              <a:highlight>
                <a:schemeClr val="lt1"/>
              </a:highlight>
              <a:latin typeface="Roboto"/>
              <a:ea typeface="Roboto"/>
              <a:cs typeface="Roboto"/>
              <a:sym typeface="Roboto"/>
            </a:endParaRPr>
          </a:p>
        </p:txBody>
      </p:sp>
      <p:pic>
        <p:nvPicPr>
          <p:cNvPr id="408" name="Google Shape;408;g127ec7da91e_0_163"/>
          <p:cNvPicPr preferRelativeResize="0"/>
          <p:nvPr/>
        </p:nvPicPr>
        <p:blipFill>
          <a:blip r:embed="rId3">
            <a:alphaModFix/>
          </a:blip>
          <a:stretch>
            <a:fillRect/>
          </a:stretch>
        </p:blipFill>
        <p:spPr>
          <a:xfrm>
            <a:off x="3734750" y="1597275"/>
            <a:ext cx="2105275" cy="1840175"/>
          </a:xfrm>
          <a:prstGeom prst="rect">
            <a:avLst/>
          </a:prstGeom>
          <a:noFill/>
          <a:ln>
            <a:noFill/>
          </a:ln>
        </p:spPr>
      </p:pic>
      <p:pic>
        <p:nvPicPr>
          <p:cNvPr id="409" name="Google Shape;409;g127ec7da91e_0_163"/>
          <p:cNvPicPr preferRelativeResize="0"/>
          <p:nvPr/>
        </p:nvPicPr>
        <p:blipFill>
          <a:blip r:embed="rId4">
            <a:alphaModFix/>
          </a:blip>
          <a:stretch>
            <a:fillRect/>
          </a:stretch>
        </p:blipFill>
        <p:spPr>
          <a:xfrm>
            <a:off x="917950" y="3612125"/>
            <a:ext cx="3040450" cy="1428425"/>
          </a:xfrm>
          <a:prstGeom prst="rect">
            <a:avLst/>
          </a:prstGeom>
          <a:noFill/>
          <a:ln>
            <a:noFill/>
          </a:ln>
        </p:spPr>
      </p:pic>
      <p:pic>
        <p:nvPicPr>
          <p:cNvPr id="410" name="Google Shape;410;g127ec7da91e_0_163"/>
          <p:cNvPicPr preferRelativeResize="0"/>
          <p:nvPr/>
        </p:nvPicPr>
        <p:blipFill>
          <a:blip r:embed="rId5">
            <a:alphaModFix/>
          </a:blip>
          <a:stretch>
            <a:fillRect/>
          </a:stretch>
        </p:blipFill>
        <p:spPr>
          <a:xfrm>
            <a:off x="5288800" y="3612125"/>
            <a:ext cx="3040390" cy="142842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Google Shape;415;g127ec7da91e_0_17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uk">
                <a:latin typeface="Roboto"/>
                <a:ea typeface="Roboto"/>
                <a:cs typeface="Roboto"/>
                <a:sym typeface="Roboto"/>
              </a:rPr>
              <a:t>Основи роботи з GIT</a:t>
            </a:r>
            <a:endParaRPr>
              <a:latin typeface="Roboto"/>
              <a:ea typeface="Roboto"/>
              <a:cs typeface="Roboto"/>
              <a:sym typeface="Roboto"/>
            </a:endParaRPr>
          </a:p>
        </p:txBody>
      </p:sp>
      <p:sp>
        <p:nvSpPr>
          <p:cNvPr id="416" name="Google Shape;416;g127ec7da91e_0_173"/>
          <p:cNvSpPr txBox="1"/>
          <p:nvPr/>
        </p:nvSpPr>
        <p:spPr>
          <a:xfrm>
            <a:off x="311700" y="1223550"/>
            <a:ext cx="8520600" cy="4311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a:buNone/>
            </a:pPr>
            <a:r>
              <a:rPr lang="uk" sz="1600" b="1">
                <a:solidFill>
                  <a:schemeClr val="dk1"/>
                </a:solidFill>
                <a:highlight>
                  <a:schemeClr val="lt1"/>
                </a:highlight>
                <a:latin typeface="Roboto"/>
                <a:ea typeface="Roboto"/>
                <a:cs typeface="Roboto"/>
                <a:sym typeface="Roboto"/>
              </a:rPr>
              <a:t>Робота з віддаленим репозиторієм</a:t>
            </a:r>
            <a:endParaRPr sz="1200">
              <a:solidFill>
                <a:schemeClr val="dk1"/>
              </a:solidFill>
              <a:highlight>
                <a:schemeClr val="lt1"/>
              </a:highlight>
            </a:endParaRPr>
          </a:p>
        </p:txBody>
      </p:sp>
      <p:sp>
        <p:nvSpPr>
          <p:cNvPr id="417" name="Google Shape;417;g127ec7da91e_0_173"/>
          <p:cNvSpPr txBox="1"/>
          <p:nvPr/>
        </p:nvSpPr>
        <p:spPr>
          <a:xfrm>
            <a:off x="311700" y="1654650"/>
            <a:ext cx="8592900" cy="581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uk" sz="1200">
                <a:solidFill>
                  <a:schemeClr val="dk1"/>
                </a:solidFill>
                <a:highlight>
                  <a:schemeClr val="lt1"/>
                </a:highlight>
                <a:latin typeface="Roboto"/>
                <a:ea typeface="Roboto"/>
                <a:cs typeface="Roboto"/>
                <a:sym typeface="Roboto"/>
              </a:rPr>
              <a:t>Якщо спробувати ввійти в систему, то ця спроба не буде вдалою, тому що аутентифікація на GitHub за допомогою паролю недоступна з 13.08.2021, про що сповіщає наступне повідомлення:</a:t>
            </a:r>
            <a:endParaRPr sz="1200">
              <a:solidFill>
                <a:schemeClr val="dk1"/>
              </a:solidFill>
              <a:highlight>
                <a:schemeClr val="lt1"/>
              </a:highlight>
              <a:latin typeface="Roboto"/>
              <a:ea typeface="Roboto"/>
              <a:cs typeface="Roboto"/>
              <a:sym typeface="Roboto"/>
            </a:endParaRPr>
          </a:p>
        </p:txBody>
      </p:sp>
      <p:pic>
        <p:nvPicPr>
          <p:cNvPr id="418" name="Google Shape;418;g127ec7da91e_0_173"/>
          <p:cNvPicPr preferRelativeResize="0"/>
          <p:nvPr/>
        </p:nvPicPr>
        <p:blipFill>
          <a:blip r:embed="rId3">
            <a:alphaModFix/>
          </a:blip>
          <a:stretch>
            <a:fillRect/>
          </a:stretch>
        </p:blipFill>
        <p:spPr>
          <a:xfrm>
            <a:off x="758075" y="2205137"/>
            <a:ext cx="7627874" cy="733225"/>
          </a:xfrm>
          <a:prstGeom prst="rect">
            <a:avLst/>
          </a:prstGeom>
          <a:noFill/>
          <a:ln>
            <a:noFill/>
          </a:ln>
        </p:spPr>
      </p:pic>
      <p:pic>
        <p:nvPicPr>
          <p:cNvPr id="419" name="Google Shape;419;g127ec7da91e_0_173"/>
          <p:cNvPicPr preferRelativeResize="0"/>
          <p:nvPr/>
        </p:nvPicPr>
        <p:blipFill>
          <a:blip r:embed="rId4">
            <a:alphaModFix/>
          </a:blip>
          <a:stretch>
            <a:fillRect/>
          </a:stretch>
        </p:blipFill>
        <p:spPr>
          <a:xfrm>
            <a:off x="2912050" y="3106875"/>
            <a:ext cx="5992552" cy="1908050"/>
          </a:xfrm>
          <a:prstGeom prst="rect">
            <a:avLst/>
          </a:prstGeom>
          <a:noFill/>
          <a:ln>
            <a:noFill/>
          </a:ln>
        </p:spPr>
      </p:pic>
      <p:sp>
        <p:nvSpPr>
          <p:cNvPr id="420" name="Google Shape;420;g127ec7da91e_0_173"/>
          <p:cNvSpPr txBox="1"/>
          <p:nvPr/>
        </p:nvSpPr>
        <p:spPr>
          <a:xfrm>
            <a:off x="311700" y="3079675"/>
            <a:ext cx="2549400" cy="18564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uk" sz="1200">
                <a:solidFill>
                  <a:schemeClr val="dk1"/>
                </a:solidFill>
                <a:highlight>
                  <a:schemeClr val="lt1"/>
                </a:highlight>
                <a:latin typeface="Roboto"/>
                <a:ea typeface="Roboto"/>
                <a:cs typeface="Roboto"/>
                <a:sym typeface="Roboto"/>
              </a:rPr>
              <a:t>Для підвищення захисту файлів користувачів післі вказаної дати обов’язковим є створення токену для аутентифікації користувача.</a:t>
            </a:r>
            <a:endParaRPr sz="1200">
              <a:solidFill>
                <a:schemeClr val="dk1"/>
              </a:solidFill>
              <a:highlight>
                <a:schemeClr val="lt1"/>
              </a:highlight>
              <a:latin typeface="Roboto"/>
              <a:ea typeface="Roboto"/>
              <a:cs typeface="Roboto"/>
              <a:sym typeface="Roboto"/>
            </a:endParaRPr>
          </a:p>
          <a:p>
            <a:pPr marL="0" lvl="0" indent="0" algn="l" rtl="0">
              <a:lnSpc>
                <a:spcPct val="115000"/>
              </a:lnSpc>
              <a:spcBef>
                <a:spcPts val="0"/>
              </a:spcBef>
              <a:spcAft>
                <a:spcPts val="0"/>
              </a:spcAft>
              <a:buNone/>
            </a:pPr>
            <a:r>
              <a:rPr lang="uk" sz="1200">
                <a:solidFill>
                  <a:schemeClr val="dk1"/>
                </a:solidFill>
                <a:highlight>
                  <a:schemeClr val="lt1"/>
                </a:highlight>
                <a:latin typeface="Roboto"/>
                <a:ea typeface="Roboto"/>
                <a:cs typeface="Roboto"/>
                <a:sym typeface="Roboto"/>
              </a:rPr>
              <a:t>Для цього потрібно в правому кутку відкрити “Налаштування користувача” (Settings).</a:t>
            </a:r>
            <a:endParaRPr sz="1200">
              <a:solidFill>
                <a:schemeClr val="dk1"/>
              </a:solidFill>
              <a:highlight>
                <a:schemeClr val="lt1"/>
              </a:highlight>
              <a:latin typeface="Roboto"/>
              <a:ea typeface="Roboto"/>
              <a:cs typeface="Roboto"/>
              <a:sym typeface="Roboto"/>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sp>
        <p:nvSpPr>
          <p:cNvPr id="425" name="Google Shape;425;g127ec7da91e_0_19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uk">
                <a:latin typeface="Roboto"/>
                <a:ea typeface="Roboto"/>
                <a:cs typeface="Roboto"/>
                <a:sym typeface="Roboto"/>
              </a:rPr>
              <a:t>Основи роботи з GIT</a:t>
            </a:r>
            <a:endParaRPr>
              <a:latin typeface="Roboto"/>
              <a:ea typeface="Roboto"/>
              <a:cs typeface="Roboto"/>
              <a:sym typeface="Roboto"/>
            </a:endParaRPr>
          </a:p>
        </p:txBody>
      </p:sp>
      <p:sp>
        <p:nvSpPr>
          <p:cNvPr id="426" name="Google Shape;426;g127ec7da91e_0_195"/>
          <p:cNvSpPr txBox="1"/>
          <p:nvPr/>
        </p:nvSpPr>
        <p:spPr>
          <a:xfrm>
            <a:off x="311700" y="1223550"/>
            <a:ext cx="8520600" cy="4311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a:buNone/>
            </a:pPr>
            <a:r>
              <a:rPr lang="uk" sz="1600" b="1">
                <a:solidFill>
                  <a:schemeClr val="dk1"/>
                </a:solidFill>
                <a:highlight>
                  <a:schemeClr val="lt1"/>
                </a:highlight>
                <a:latin typeface="Roboto"/>
                <a:ea typeface="Roboto"/>
                <a:cs typeface="Roboto"/>
                <a:sym typeface="Roboto"/>
              </a:rPr>
              <a:t>Робота з віддаленим репозиторієм</a:t>
            </a:r>
            <a:endParaRPr sz="1200">
              <a:solidFill>
                <a:schemeClr val="dk1"/>
              </a:solidFill>
              <a:highlight>
                <a:schemeClr val="lt1"/>
              </a:highlight>
            </a:endParaRPr>
          </a:p>
        </p:txBody>
      </p:sp>
      <p:sp>
        <p:nvSpPr>
          <p:cNvPr id="427" name="Google Shape;427;g127ec7da91e_0_195"/>
          <p:cNvSpPr txBox="1"/>
          <p:nvPr/>
        </p:nvSpPr>
        <p:spPr>
          <a:xfrm>
            <a:off x="311700" y="1654650"/>
            <a:ext cx="4260300" cy="581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uk" sz="1200">
                <a:solidFill>
                  <a:schemeClr val="dk1"/>
                </a:solidFill>
                <a:highlight>
                  <a:schemeClr val="lt1"/>
                </a:highlight>
                <a:latin typeface="Roboto"/>
                <a:ea typeface="Roboto"/>
                <a:cs typeface="Roboto"/>
                <a:sym typeface="Roboto"/>
              </a:rPr>
              <a:t>Далі натискаємо “Налаштування розробника” (Developer settings).</a:t>
            </a:r>
            <a:endParaRPr sz="1200">
              <a:solidFill>
                <a:schemeClr val="dk1"/>
              </a:solidFill>
              <a:highlight>
                <a:schemeClr val="lt1"/>
              </a:highlight>
              <a:latin typeface="Roboto"/>
              <a:ea typeface="Roboto"/>
              <a:cs typeface="Roboto"/>
              <a:sym typeface="Roboto"/>
            </a:endParaRPr>
          </a:p>
        </p:txBody>
      </p:sp>
      <p:pic>
        <p:nvPicPr>
          <p:cNvPr id="428" name="Google Shape;428;g127ec7da91e_0_195"/>
          <p:cNvPicPr preferRelativeResize="0"/>
          <p:nvPr/>
        </p:nvPicPr>
        <p:blipFill>
          <a:blip r:embed="rId3">
            <a:alphaModFix/>
          </a:blip>
          <a:stretch>
            <a:fillRect/>
          </a:stretch>
        </p:blipFill>
        <p:spPr>
          <a:xfrm>
            <a:off x="4572000" y="1477291"/>
            <a:ext cx="4332598" cy="3548185"/>
          </a:xfrm>
          <a:prstGeom prst="rect">
            <a:avLst/>
          </a:prstGeom>
          <a:noFill/>
          <a:ln>
            <a:noFill/>
          </a:ln>
        </p:spPr>
      </p:pic>
      <p:sp>
        <p:nvSpPr>
          <p:cNvPr id="429" name="Google Shape;429;g127ec7da91e_0_195"/>
          <p:cNvSpPr/>
          <p:nvPr/>
        </p:nvSpPr>
        <p:spPr>
          <a:xfrm>
            <a:off x="4247875" y="4843100"/>
            <a:ext cx="867900" cy="233400"/>
          </a:xfrm>
          <a:prstGeom prst="rightArrow">
            <a:avLst>
              <a:gd name="adj1" fmla="val 50000"/>
              <a:gd name="adj2" fmla="val 50000"/>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33"/>
        <p:cNvGrpSpPr/>
        <p:nvPr/>
      </p:nvGrpSpPr>
      <p:grpSpPr>
        <a:xfrm>
          <a:off x="0" y="0"/>
          <a:ext cx="0" cy="0"/>
          <a:chOff x="0" y="0"/>
          <a:chExt cx="0" cy="0"/>
        </a:xfrm>
      </p:grpSpPr>
      <p:sp>
        <p:nvSpPr>
          <p:cNvPr id="434" name="Google Shape;434;g127ec7da91e_0_20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uk">
                <a:latin typeface="Roboto"/>
                <a:ea typeface="Roboto"/>
                <a:cs typeface="Roboto"/>
                <a:sym typeface="Roboto"/>
              </a:rPr>
              <a:t>Основи роботи з GIT</a:t>
            </a:r>
            <a:endParaRPr>
              <a:latin typeface="Roboto"/>
              <a:ea typeface="Roboto"/>
              <a:cs typeface="Roboto"/>
              <a:sym typeface="Roboto"/>
            </a:endParaRPr>
          </a:p>
        </p:txBody>
      </p:sp>
      <p:sp>
        <p:nvSpPr>
          <p:cNvPr id="435" name="Google Shape;435;g127ec7da91e_0_203"/>
          <p:cNvSpPr txBox="1"/>
          <p:nvPr/>
        </p:nvSpPr>
        <p:spPr>
          <a:xfrm>
            <a:off x="311700" y="1223550"/>
            <a:ext cx="8520600" cy="4311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a:buNone/>
            </a:pPr>
            <a:r>
              <a:rPr lang="uk" sz="1600" b="1">
                <a:solidFill>
                  <a:schemeClr val="dk1"/>
                </a:solidFill>
                <a:highlight>
                  <a:schemeClr val="lt1"/>
                </a:highlight>
                <a:latin typeface="Roboto"/>
                <a:ea typeface="Roboto"/>
                <a:cs typeface="Roboto"/>
                <a:sym typeface="Roboto"/>
              </a:rPr>
              <a:t>Робота з віддаленим репозиторієм</a:t>
            </a:r>
            <a:endParaRPr sz="1200">
              <a:solidFill>
                <a:schemeClr val="dk1"/>
              </a:solidFill>
              <a:highlight>
                <a:schemeClr val="lt1"/>
              </a:highlight>
            </a:endParaRPr>
          </a:p>
        </p:txBody>
      </p:sp>
      <p:sp>
        <p:nvSpPr>
          <p:cNvPr id="436" name="Google Shape;436;g127ec7da91e_0_203"/>
          <p:cNvSpPr txBox="1"/>
          <p:nvPr/>
        </p:nvSpPr>
        <p:spPr>
          <a:xfrm>
            <a:off x="311700" y="1654650"/>
            <a:ext cx="3063600" cy="581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uk" sz="1200">
                <a:solidFill>
                  <a:schemeClr val="dk1"/>
                </a:solidFill>
                <a:highlight>
                  <a:schemeClr val="lt1"/>
                </a:highlight>
                <a:latin typeface="Roboto"/>
                <a:ea typeface="Roboto"/>
                <a:cs typeface="Roboto"/>
                <a:sym typeface="Roboto"/>
              </a:rPr>
              <a:t>Натискаємо “Персональний токен”, потім “Згенерувати новий токен”.</a:t>
            </a:r>
            <a:endParaRPr sz="1200">
              <a:solidFill>
                <a:schemeClr val="dk1"/>
              </a:solidFill>
              <a:highlight>
                <a:schemeClr val="lt1"/>
              </a:highlight>
              <a:latin typeface="Roboto"/>
              <a:ea typeface="Roboto"/>
              <a:cs typeface="Roboto"/>
              <a:sym typeface="Roboto"/>
            </a:endParaRPr>
          </a:p>
        </p:txBody>
      </p:sp>
      <p:pic>
        <p:nvPicPr>
          <p:cNvPr id="437" name="Google Shape;437;g127ec7da91e_0_203"/>
          <p:cNvPicPr preferRelativeResize="0"/>
          <p:nvPr/>
        </p:nvPicPr>
        <p:blipFill>
          <a:blip r:embed="rId3">
            <a:alphaModFix/>
          </a:blip>
          <a:stretch>
            <a:fillRect/>
          </a:stretch>
        </p:blipFill>
        <p:spPr>
          <a:xfrm>
            <a:off x="685851" y="3207525"/>
            <a:ext cx="7772299" cy="1825600"/>
          </a:xfrm>
          <a:prstGeom prst="rect">
            <a:avLst/>
          </a:prstGeom>
          <a:noFill/>
          <a:ln>
            <a:noFill/>
          </a:ln>
          <a:effectLst>
            <a:outerShdw blurRad="57150" dist="19050" dir="5400000" algn="bl" rotWithShape="0">
              <a:srgbClr val="000000">
                <a:alpha val="50000"/>
              </a:srgbClr>
            </a:outerShdw>
          </a:effectLst>
        </p:spPr>
      </p:pic>
      <p:pic>
        <p:nvPicPr>
          <p:cNvPr id="438" name="Google Shape;438;g127ec7da91e_0_203"/>
          <p:cNvPicPr preferRelativeResize="0"/>
          <p:nvPr/>
        </p:nvPicPr>
        <p:blipFill>
          <a:blip r:embed="rId4">
            <a:alphaModFix/>
          </a:blip>
          <a:stretch>
            <a:fillRect/>
          </a:stretch>
        </p:blipFill>
        <p:spPr>
          <a:xfrm>
            <a:off x="5353909" y="1328750"/>
            <a:ext cx="3532865" cy="1825600"/>
          </a:xfrm>
          <a:prstGeom prst="rect">
            <a:avLst/>
          </a:prstGeom>
          <a:noFill/>
          <a:ln>
            <a:noFill/>
          </a:ln>
          <a:effectLst>
            <a:outerShdw blurRad="57150" dist="19050" dir="5400000" algn="bl" rotWithShape="0">
              <a:srgbClr val="000000">
                <a:alpha val="50000"/>
              </a:srgbClr>
            </a:outerShdw>
          </a:effectLst>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42"/>
        <p:cNvGrpSpPr/>
        <p:nvPr/>
      </p:nvGrpSpPr>
      <p:grpSpPr>
        <a:xfrm>
          <a:off x="0" y="0"/>
          <a:ext cx="0" cy="0"/>
          <a:chOff x="0" y="0"/>
          <a:chExt cx="0" cy="0"/>
        </a:xfrm>
      </p:grpSpPr>
      <p:sp>
        <p:nvSpPr>
          <p:cNvPr id="443" name="Google Shape;443;g127ec7da91e_0_21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uk">
                <a:latin typeface="Roboto"/>
                <a:ea typeface="Roboto"/>
                <a:cs typeface="Roboto"/>
                <a:sym typeface="Roboto"/>
              </a:rPr>
              <a:t>Основи роботи з GIT</a:t>
            </a:r>
            <a:endParaRPr>
              <a:latin typeface="Roboto"/>
              <a:ea typeface="Roboto"/>
              <a:cs typeface="Roboto"/>
              <a:sym typeface="Roboto"/>
            </a:endParaRPr>
          </a:p>
        </p:txBody>
      </p:sp>
      <p:sp>
        <p:nvSpPr>
          <p:cNvPr id="444" name="Google Shape;444;g127ec7da91e_0_213"/>
          <p:cNvSpPr txBox="1"/>
          <p:nvPr/>
        </p:nvSpPr>
        <p:spPr>
          <a:xfrm>
            <a:off x="311700" y="1223550"/>
            <a:ext cx="8520600" cy="4311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a:buNone/>
            </a:pPr>
            <a:r>
              <a:rPr lang="uk" sz="1600" b="1">
                <a:solidFill>
                  <a:schemeClr val="dk1"/>
                </a:solidFill>
                <a:highlight>
                  <a:schemeClr val="lt1"/>
                </a:highlight>
                <a:latin typeface="Roboto"/>
                <a:ea typeface="Roboto"/>
                <a:cs typeface="Roboto"/>
                <a:sym typeface="Roboto"/>
              </a:rPr>
              <a:t>Робота з віддаленим репозиторієм</a:t>
            </a:r>
            <a:endParaRPr sz="1200">
              <a:solidFill>
                <a:schemeClr val="dk1"/>
              </a:solidFill>
              <a:highlight>
                <a:schemeClr val="lt1"/>
              </a:highlight>
            </a:endParaRPr>
          </a:p>
        </p:txBody>
      </p:sp>
      <p:sp>
        <p:nvSpPr>
          <p:cNvPr id="445" name="Google Shape;445;g127ec7da91e_0_213"/>
          <p:cNvSpPr txBox="1"/>
          <p:nvPr/>
        </p:nvSpPr>
        <p:spPr>
          <a:xfrm>
            <a:off x="311700" y="1654650"/>
            <a:ext cx="3063600" cy="10065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uk" sz="1200">
                <a:solidFill>
                  <a:schemeClr val="dk1"/>
                </a:solidFill>
                <a:highlight>
                  <a:schemeClr val="lt1"/>
                </a:highlight>
                <a:latin typeface="Roboto"/>
                <a:ea typeface="Roboto"/>
                <a:cs typeface="Roboto"/>
                <a:sym typeface="Roboto"/>
              </a:rPr>
              <a:t>Заповнюємо поле Note (будь-який текст), відмічаємо </a:t>
            </a:r>
            <a:r>
              <a:rPr lang="uk" sz="1200" b="1">
                <a:solidFill>
                  <a:schemeClr val="dk1"/>
                </a:solidFill>
                <a:highlight>
                  <a:schemeClr val="lt1"/>
                </a:highlight>
                <a:latin typeface="Roboto"/>
                <a:ea typeface="Roboto"/>
                <a:cs typeface="Roboto"/>
                <a:sym typeface="Roboto"/>
              </a:rPr>
              <a:t>repo</a:t>
            </a:r>
            <a:r>
              <a:rPr lang="uk" sz="1200">
                <a:solidFill>
                  <a:schemeClr val="dk1"/>
                </a:solidFill>
                <a:highlight>
                  <a:schemeClr val="lt1"/>
                </a:highlight>
                <a:latin typeface="Roboto"/>
                <a:ea typeface="Roboto"/>
                <a:cs typeface="Roboto"/>
                <a:sym typeface="Roboto"/>
              </a:rPr>
              <a:t> та </a:t>
            </a:r>
            <a:r>
              <a:rPr lang="uk" sz="1200" b="1">
                <a:solidFill>
                  <a:schemeClr val="dk1"/>
                </a:solidFill>
                <a:highlight>
                  <a:schemeClr val="lt1"/>
                </a:highlight>
                <a:latin typeface="Roboto"/>
                <a:ea typeface="Roboto"/>
                <a:cs typeface="Roboto"/>
                <a:sym typeface="Roboto"/>
              </a:rPr>
              <a:t>write. </a:t>
            </a:r>
            <a:r>
              <a:rPr lang="uk" sz="1200">
                <a:solidFill>
                  <a:schemeClr val="dk1"/>
                </a:solidFill>
                <a:highlight>
                  <a:schemeClr val="lt1"/>
                </a:highlight>
                <a:latin typeface="Roboto"/>
                <a:ea typeface="Roboto"/>
                <a:cs typeface="Roboto"/>
                <a:sym typeface="Roboto"/>
              </a:rPr>
              <a:t>Для даного навчального курсу цього достатньо. Тиснимо </a:t>
            </a:r>
            <a:r>
              <a:rPr lang="uk" sz="1200" b="1">
                <a:solidFill>
                  <a:schemeClr val="dk1"/>
                </a:solidFill>
                <a:highlight>
                  <a:schemeClr val="lt1"/>
                </a:highlight>
                <a:latin typeface="Roboto"/>
                <a:ea typeface="Roboto"/>
                <a:cs typeface="Roboto"/>
                <a:sym typeface="Roboto"/>
              </a:rPr>
              <a:t>Generate token</a:t>
            </a:r>
            <a:r>
              <a:rPr lang="uk" sz="1200">
                <a:solidFill>
                  <a:schemeClr val="dk1"/>
                </a:solidFill>
                <a:highlight>
                  <a:schemeClr val="lt1"/>
                </a:highlight>
                <a:latin typeface="Roboto"/>
                <a:ea typeface="Roboto"/>
                <a:cs typeface="Roboto"/>
                <a:sym typeface="Roboto"/>
              </a:rPr>
              <a:t>.</a:t>
            </a:r>
            <a:endParaRPr sz="1200">
              <a:solidFill>
                <a:schemeClr val="dk1"/>
              </a:solidFill>
              <a:highlight>
                <a:schemeClr val="lt1"/>
              </a:highlight>
              <a:latin typeface="Roboto"/>
              <a:ea typeface="Roboto"/>
              <a:cs typeface="Roboto"/>
              <a:sym typeface="Roboto"/>
            </a:endParaRPr>
          </a:p>
        </p:txBody>
      </p:sp>
      <p:pic>
        <p:nvPicPr>
          <p:cNvPr id="446" name="Google Shape;446;g127ec7da91e_0_213"/>
          <p:cNvPicPr preferRelativeResize="0"/>
          <p:nvPr/>
        </p:nvPicPr>
        <p:blipFill>
          <a:blip r:embed="rId3">
            <a:alphaModFix/>
          </a:blip>
          <a:stretch>
            <a:fillRect/>
          </a:stretch>
        </p:blipFill>
        <p:spPr>
          <a:xfrm>
            <a:off x="4522000" y="807543"/>
            <a:ext cx="4310301" cy="3406082"/>
          </a:xfrm>
          <a:prstGeom prst="rect">
            <a:avLst/>
          </a:prstGeom>
          <a:noFill/>
          <a:ln>
            <a:noFill/>
          </a:ln>
          <a:effectLst>
            <a:outerShdw blurRad="57150" dist="19050" dir="5400000" algn="bl" rotWithShape="0">
              <a:srgbClr val="000000">
                <a:alpha val="50000"/>
              </a:srgbClr>
            </a:outerShdw>
          </a:effectLst>
        </p:spPr>
      </p:pic>
      <p:pic>
        <p:nvPicPr>
          <p:cNvPr id="447" name="Google Shape;447;g127ec7da91e_0_213"/>
          <p:cNvPicPr preferRelativeResize="0"/>
          <p:nvPr/>
        </p:nvPicPr>
        <p:blipFill>
          <a:blip r:embed="rId4">
            <a:alphaModFix/>
          </a:blip>
          <a:stretch>
            <a:fillRect/>
          </a:stretch>
        </p:blipFill>
        <p:spPr>
          <a:xfrm>
            <a:off x="4545850" y="4213624"/>
            <a:ext cx="4310300" cy="829975"/>
          </a:xfrm>
          <a:prstGeom prst="rect">
            <a:avLst/>
          </a:prstGeom>
          <a:noFill/>
          <a:ln>
            <a:noFill/>
          </a:ln>
          <a:effectLst>
            <a:outerShdw blurRad="57150" dist="19050" dir="5400000" algn="bl" rotWithShape="0">
              <a:srgbClr val="000000">
                <a:alpha val="50000"/>
              </a:srgbClr>
            </a:outerShdw>
          </a:effectLst>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51"/>
        <p:cNvGrpSpPr/>
        <p:nvPr/>
      </p:nvGrpSpPr>
      <p:grpSpPr>
        <a:xfrm>
          <a:off x="0" y="0"/>
          <a:ext cx="0" cy="0"/>
          <a:chOff x="0" y="0"/>
          <a:chExt cx="0" cy="0"/>
        </a:xfrm>
      </p:grpSpPr>
      <p:sp>
        <p:nvSpPr>
          <p:cNvPr id="452" name="Google Shape;452;g127ec7da91e_0_22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uk">
                <a:latin typeface="Roboto"/>
                <a:ea typeface="Roboto"/>
                <a:cs typeface="Roboto"/>
                <a:sym typeface="Roboto"/>
              </a:rPr>
              <a:t>Основи роботи з GIT</a:t>
            </a:r>
            <a:endParaRPr>
              <a:latin typeface="Roboto"/>
              <a:ea typeface="Roboto"/>
              <a:cs typeface="Roboto"/>
              <a:sym typeface="Roboto"/>
            </a:endParaRPr>
          </a:p>
        </p:txBody>
      </p:sp>
      <p:sp>
        <p:nvSpPr>
          <p:cNvPr id="453" name="Google Shape;453;g127ec7da91e_0_223"/>
          <p:cNvSpPr txBox="1"/>
          <p:nvPr/>
        </p:nvSpPr>
        <p:spPr>
          <a:xfrm>
            <a:off x="311700" y="1223550"/>
            <a:ext cx="8520600" cy="4311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a:buNone/>
            </a:pPr>
            <a:r>
              <a:rPr lang="uk" sz="1600" b="1">
                <a:solidFill>
                  <a:schemeClr val="dk1"/>
                </a:solidFill>
                <a:highlight>
                  <a:schemeClr val="lt1"/>
                </a:highlight>
                <a:latin typeface="Roboto"/>
                <a:ea typeface="Roboto"/>
                <a:cs typeface="Roboto"/>
                <a:sym typeface="Roboto"/>
              </a:rPr>
              <a:t>Робота з віддаленим репозиторієм</a:t>
            </a:r>
            <a:endParaRPr sz="1200">
              <a:solidFill>
                <a:schemeClr val="dk1"/>
              </a:solidFill>
              <a:highlight>
                <a:schemeClr val="lt1"/>
              </a:highlight>
            </a:endParaRPr>
          </a:p>
        </p:txBody>
      </p:sp>
      <p:sp>
        <p:nvSpPr>
          <p:cNvPr id="454" name="Google Shape;454;g127ec7da91e_0_223"/>
          <p:cNvSpPr txBox="1"/>
          <p:nvPr/>
        </p:nvSpPr>
        <p:spPr>
          <a:xfrm>
            <a:off x="311700" y="1654650"/>
            <a:ext cx="3921000" cy="29184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uk" sz="1200">
                <a:solidFill>
                  <a:schemeClr val="dk1"/>
                </a:solidFill>
                <a:highlight>
                  <a:schemeClr val="lt1"/>
                </a:highlight>
                <a:latin typeface="Roboto"/>
                <a:ea typeface="Roboto"/>
                <a:cs typeface="Roboto"/>
                <a:sym typeface="Roboto"/>
              </a:rPr>
              <a:t>Отриманий токен копіюємо</a:t>
            </a:r>
            <a:r>
              <a:rPr lang="uk" sz="1200" b="1">
                <a:solidFill>
                  <a:schemeClr val="dk1"/>
                </a:solidFill>
                <a:highlight>
                  <a:schemeClr val="lt1"/>
                </a:highlight>
                <a:latin typeface="Roboto"/>
                <a:ea typeface="Roboto"/>
                <a:cs typeface="Roboto"/>
                <a:sym typeface="Roboto"/>
              </a:rPr>
              <a:t>. </a:t>
            </a:r>
            <a:r>
              <a:rPr lang="uk" sz="1200">
                <a:solidFill>
                  <a:schemeClr val="dk1"/>
                </a:solidFill>
                <a:highlight>
                  <a:schemeClr val="lt1"/>
                </a:highlight>
                <a:latin typeface="Roboto"/>
                <a:ea typeface="Roboto"/>
                <a:cs typeface="Roboto"/>
                <a:sym typeface="Roboto"/>
              </a:rPr>
              <a:t>Переходимо знову в GitBash, знову вводимо команду (кнопка ”стрілка вверх” і знаходимо):</a:t>
            </a:r>
            <a:endParaRPr sz="1200">
              <a:solidFill>
                <a:schemeClr val="dk1"/>
              </a:solidFill>
              <a:highlight>
                <a:schemeClr val="lt1"/>
              </a:highlight>
              <a:latin typeface="Roboto"/>
              <a:ea typeface="Roboto"/>
              <a:cs typeface="Roboto"/>
              <a:sym typeface="Roboto"/>
            </a:endParaRPr>
          </a:p>
          <a:p>
            <a:pPr marL="0" lvl="0" indent="0" algn="l" rtl="0">
              <a:lnSpc>
                <a:spcPct val="115000"/>
              </a:lnSpc>
              <a:spcBef>
                <a:spcPts val="0"/>
              </a:spcBef>
              <a:spcAft>
                <a:spcPts val="0"/>
              </a:spcAft>
              <a:buNone/>
            </a:pPr>
            <a:endParaRPr sz="1200">
              <a:solidFill>
                <a:schemeClr val="dk1"/>
              </a:solidFill>
              <a:highlight>
                <a:schemeClr val="lt1"/>
              </a:highlight>
              <a:latin typeface="Roboto"/>
              <a:ea typeface="Roboto"/>
              <a:cs typeface="Roboto"/>
              <a:sym typeface="Roboto"/>
            </a:endParaRPr>
          </a:p>
          <a:p>
            <a:pPr marL="0" lvl="0" indent="0" algn="l" rtl="0">
              <a:lnSpc>
                <a:spcPct val="115000"/>
              </a:lnSpc>
              <a:spcBef>
                <a:spcPts val="0"/>
              </a:spcBef>
              <a:spcAft>
                <a:spcPts val="0"/>
              </a:spcAft>
              <a:buNone/>
            </a:pPr>
            <a:r>
              <a:rPr lang="uk" sz="1200" b="1">
                <a:solidFill>
                  <a:srgbClr val="24292F"/>
                </a:solidFill>
                <a:highlight>
                  <a:srgbClr val="FCE5CD"/>
                </a:highlight>
                <a:latin typeface="Roboto"/>
                <a:ea typeface="Roboto"/>
                <a:cs typeface="Roboto"/>
                <a:sym typeface="Roboto"/>
              </a:rPr>
              <a:t>git push -u origin main</a:t>
            </a:r>
            <a:endParaRPr sz="1200" b="1">
              <a:solidFill>
                <a:srgbClr val="24292F"/>
              </a:solidFill>
              <a:highlight>
                <a:srgbClr val="FCE5CD"/>
              </a:highlight>
              <a:latin typeface="Roboto"/>
              <a:ea typeface="Roboto"/>
              <a:cs typeface="Roboto"/>
              <a:sym typeface="Roboto"/>
            </a:endParaRPr>
          </a:p>
          <a:p>
            <a:pPr marL="0" lvl="0" indent="0" algn="l" rtl="0">
              <a:lnSpc>
                <a:spcPct val="115000"/>
              </a:lnSpc>
              <a:spcBef>
                <a:spcPts val="0"/>
              </a:spcBef>
              <a:spcAft>
                <a:spcPts val="0"/>
              </a:spcAft>
              <a:buNone/>
            </a:pPr>
            <a:endParaRPr sz="1200" b="1">
              <a:solidFill>
                <a:srgbClr val="24292F"/>
              </a:solidFill>
              <a:highlight>
                <a:srgbClr val="FFF2CC"/>
              </a:highlight>
              <a:latin typeface="Roboto"/>
              <a:ea typeface="Roboto"/>
              <a:cs typeface="Roboto"/>
              <a:sym typeface="Roboto"/>
            </a:endParaRPr>
          </a:p>
          <a:p>
            <a:pPr marL="0" lvl="0" indent="0" algn="l" rtl="0">
              <a:lnSpc>
                <a:spcPct val="115000"/>
              </a:lnSpc>
              <a:spcBef>
                <a:spcPts val="0"/>
              </a:spcBef>
              <a:spcAft>
                <a:spcPts val="0"/>
              </a:spcAft>
              <a:buNone/>
            </a:pPr>
            <a:endParaRPr sz="1200" b="1">
              <a:solidFill>
                <a:srgbClr val="24292F"/>
              </a:solidFill>
              <a:highlight>
                <a:srgbClr val="FFF2CC"/>
              </a:highlight>
              <a:latin typeface="Roboto"/>
              <a:ea typeface="Roboto"/>
              <a:cs typeface="Roboto"/>
              <a:sym typeface="Roboto"/>
            </a:endParaRPr>
          </a:p>
          <a:p>
            <a:pPr marL="0" lvl="0" indent="0" algn="l" rtl="0">
              <a:lnSpc>
                <a:spcPct val="115000"/>
              </a:lnSpc>
              <a:spcBef>
                <a:spcPts val="0"/>
              </a:spcBef>
              <a:spcAft>
                <a:spcPts val="0"/>
              </a:spcAft>
              <a:buNone/>
            </a:pPr>
            <a:endParaRPr sz="1200" b="1">
              <a:solidFill>
                <a:srgbClr val="24292F"/>
              </a:solidFill>
              <a:highlight>
                <a:srgbClr val="FFF2CC"/>
              </a:highlight>
              <a:latin typeface="Roboto"/>
              <a:ea typeface="Roboto"/>
              <a:cs typeface="Roboto"/>
              <a:sym typeface="Roboto"/>
            </a:endParaRPr>
          </a:p>
          <a:p>
            <a:pPr marL="0" lvl="0" indent="0" algn="l" rtl="0">
              <a:lnSpc>
                <a:spcPct val="115000"/>
              </a:lnSpc>
              <a:spcBef>
                <a:spcPts val="0"/>
              </a:spcBef>
              <a:spcAft>
                <a:spcPts val="0"/>
              </a:spcAft>
              <a:buNone/>
            </a:pPr>
            <a:endParaRPr sz="1200" b="1">
              <a:solidFill>
                <a:srgbClr val="24292F"/>
              </a:solidFill>
              <a:highlight>
                <a:srgbClr val="FFF2CC"/>
              </a:highlight>
              <a:latin typeface="Roboto"/>
              <a:ea typeface="Roboto"/>
              <a:cs typeface="Roboto"/>
              <a:sym typeface="Roboto"/>
            </a:endParaRPr>
          </a:p>
          <a:p>
            <a:pPr marL="0" lvl="0" indent="0" algn="l" rtl="0">
              <a:lnSpc>
                <a:spcPct val="115000"/>
              </a:lnSpc>
              <a:spcBef>
                <a:spcPts val="0"/>
              </a:spcBef>
              <a:spcAft>
                <a:spcPts val="0"/>
              </a:spcAft>
              <a:buNone/>
            </a:pPr>
            <a:r>
              <a:rPr lang="uk" sz="1200">
                <a:solidFill>
                  <a:srgbClr val="24292F"/>
                </a:solidFill>
                <a:highlight>
                  <a:schemeClr val="lt1"/>
                </a:highlight>
                <a:latin typeface="Roboto"/>
                <a:ea typeface="Roboto"/>
                <a:cs typeface="Roboto"/>
                <a:sym typeface="Roboto"/>
              </a:rPr>
              <a:t>З’являється вікно для введення токену. </a:t>
            </a:r>
            <a:endParaRPr sz="1200">
              <a:solidFill>
                <a:srgbClr val="24292F"/>
              </a:solidFill>
              <a:highlight>
                <a:schemeClr val="lt1"/>
              </a:highlight>
              <a:latin typeface="Roboto"/>
              <a:ea typeface="Roboto"/>
              <a:cs typeface="Roboto"/>
              <a:sym typeface="Roboto"/>
            </a:endParaRPr>
          </a:p>
          <a:p>
            <a:pPr marL="0" lvl="0" indent="0" algn="l" rtl="0">
              <a:lnSpc>
                <a:spcPct val="115000"/>
              </a:lnSpc>
              <a:spcBef>
                <a:spcPts val="0"/>
              </a:spcBef>
              <a:spcAft>
                <a:spcPts val="0"/>
              </a:spcAft>
              <a:buNone/>
            </a:pPr>
            <a:r>
              <a:rPr lang="uk" sz="1200">
                <a:solidFill>
                  <a:srgbClr val="24292F"/>
                </a:solidFill>
                <a:highlight>
                  <a:schemeClr val="lt1"/>
                </a:highlight>
                <a:latin typeface="Roboto"/>
                <a:ea typeface="Roboto"/>
                <a:cs typeface="Roboto"/>
                <a:sym typeface="Roboto"/>
              </a:rPr>
              <a:t>Обираємо вкладку </a:t>
            </a:r>
            <a:r>
              <a:rPr lang="uk" sz="1200" b="1">
                <a:solidFill>
                  <a:srgbClr val="24292F"/>
                </a:solidFill>
                <a:highlight>
                  <a:schemeClr val="lt1"/>
                </a:highlight>
                <a:latin typeface="Roboto"/>
                <a:ea typeface="Roboto"/>
                <a:cs typeface="Roboto"/>
                <a:sym typeface="Roboto"/>
              </a:rPr>
              <a:t>Token</a:t>
            </a:r>
            <a:r>
              <a:rPr lang="uk" sz="1200">
                <a:solidFill>
                  <a:srgbClr val="24292F"/>
                </a:solidFill>
                <a:highlight>
                  <a:schemeClr val="lt1"/>
                </a:highlight>
                <a:latin typeface="Roboto"/>
                <a:ea typeface="Roboto"/>
                <a:cs typeface="Roboto"/>
                <a:sym typeface="Roboto"/>
              </a:rPr>
              <a:t>, вставляємо скопійований токен і натискємо </a:t>
            </a:r>
            <a:r>
              <a:rPr lang="uk" sz="1200" b="1">
                <a:solidFill>
                  <a:srgbClr val="24292F"/>
                </a:solidFill>
                <a:highlight>
                  <a:schemeClr val="lt1"/>
                </a:highlight>
                <a:latin typeface="Roboto"/>
                <a:ea typeface="Roboto"/>
                <a:cs typeface="Roboto"/>
                <a:sym typeface="Roboto"/>
              </a:rPr>
              <a:t>Sign in.</a:t>
            </a:r>
            <a:endParaRPr sz="1200" b="1">
              <a:solidFill>
                <a:srgbClr val="24292F"/>
              </a:solidFill>
              <a:highlight>
                <a:srgbClr val="FFF2CC"/>
              </a:highlight>
              <a:latin typeface="Roboto"/>
              <a:ea typeface="Roboto"/>
              <a:cs typeface="Roboto"/>
              <a:sym typeface="Roboto"/>
            </a:endParaRPr>
          </a:p>
          <a:p>
            <a:pPr marL="0" lvl="0" indent="0" algn="l" rtl="0">
              <a:lnSpc>
                <a:spcPct val="115000"/>
              </a:lnSpc>
              <a:spcBef>
                <a:spcPts val="0"/>
              </a:spcBef>
              <a:spcAft>
                <a:spcPts val="0"/>
              </a:spcAft>
              <a:buNone/>
            </a:pPr>
            <a:endParaRPr sz="1200">
              <a:solidFill>
                <a:schemeClr val="dk1"/>
              </a:solidFill>
              <a:highlight>
                <a:schemeClr val="lt1"/>
              </a:highlight>
              <a:latin typeface="Roboto"/>
              <a:ea typeface="Roboto"/>
              <a:cs typeface="Roboto"/>
              <a:sym typeface="Roboto"/>
            </a:endParaRPr>
          </a:p>
        </p:txBody>
      </p:sp>
      <p:pic>
        <p:nvPicPr>
          <p:cNvPr id="455" name="Google Shape;455;g127ec7da91e_0_223"/>
          <p:cNvPicPr preferRelativeResize="0"/>
          <p:nvPr/>
        </p:nvPicPr>
        <p:blipFill>
          <a:blip r:embed="rId3">
            <a:alphaModFix/>
          </a:blip>
          <a:stretch>
            <a:fillRect/>
          </a:stretch>
        </p:blipFill>
        <p:spPr>
          <a:xfrm>
            <a:off x="4675600" y="1513731"/>
            <a:ext cx="3921001" cy="1457368"/>
          </a:xfrm>
          <a:prstGeom prst="rect">
            <a:avLst/>
          </a:prstGeom>
          <a:noFill/>
          <a:ln>
            <a:noFill/>
          </a:ln>
          <a:effectLst>
            <a:outerShdw blurRad="57150" dist="19050" dir="5400000" algn="bl" rotWithShape="0">
              <a:srgbClr val="000000">
                <a:alpha val="50000"/>
              </a:srgbClr>
            </a:outerShdw>
          </a:effectLst>
        </p:spPr>
      </p:pic>
      <p:pic>
        <p:nvPicPr>
          <p:cNvPr id="456" name="Google Shape;456;g127ec7da91e_0_223"/>
          <p:cNvPicPr preferRelativeResize="0"/>
          <p:nvPr/>
        </p:nvPicPr>
        <p:blipFill>
          <a:blip r:embed="rId4">
            <a:alphaModFix/>
          </a:blip>
          <a:stretch>
            <a:fillRect/>
          </a:stretch>
        </p:blipFill>
        <p:spPr>
          <a:xfrm>
            <a:off x="5718149" y="3467100"/>
            <a:ext cx="2829100" cy="1613800"/>
          </a:xfrm>
          <a:prstGeom prst="rect">
            <a:avLst/>
          </a:prstGeom>
          <a:noFill/>
          <a:ln>
            <a:noFill/>
          </a:ln>
          <a:effectLst>
            <a:outerShdw blurRad="57150" dist="19050" dir="5400000" algn="bl" rotWithShape="0">
              <a:srgbClr val="000000">
                <a:alpha val="50000"/>
              </a:srgbClr>
            </a:outerShdw>
          </a:effectLst>
        </p:spPr>
      </p:pic>
      <p:pic>
        <p:nvPicPr>
          <p:cNvPr id="457" name="Google Shape;457;g127ec7da91e_0_223"/>
          <p:cNvPicPr preferRelativeResize="0"/>
          <p:nvPr/>
        </p:nvPicPr>
        <p:blipFill>
          <a:blip r:embed="rId5">
            <a:alphaModFix/>
          </a:blip>
          <a:stretch>
            <a:fillRect/>
          </a:stretch>
        </p:blipFill>
        <p:spPr>
          <a:xfrm>
            <a:off x="3638381" y="3467102"/>
            <a:ext cx="1867244" cy="161380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Google Shape;81;g1252f01a4bc_0_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uk">
                <a:latin typeface="Roboto"/>
                <a:ea typeface="Roboto"/>
                <a:cs typeface="Roboto"/>
                <a:sym typeface="Roboto"/>
              </a:rPr>
              <a:t>Основи роботи з GIT</a:t>
            </a:r>
            <a:endParaRPr>
              <a:latin typeface="Roboto"/>
              <a:ea typeface="Roboto"/>
              <a:cs typeface="Roboto"/>
              <a:sym typeface="Roboto"/>
            </a:endParaRPr>
          </a:p>
        </p:txBody>
      </p:sp>
      <p:sp>
        <p:nvSpPr>
          <p:cNvPr id="82" name="Google Shape;82;g1252f01a4bc_0_9"/>
          <p:cNvSpPr txBox="1">
            <a:spLocks noGrp="1"/>
          </p:cNvSpPr>
          <p:nvPr>
            <p:ph type="body" idx="1"/>
          </p:nvPr>
        </p:nvSpPr>
        <p:spPr>
          <a:xfrm>
            <a:off x="311700" y="1152475"/>
            <a:ext cx="4179300" cy="3589500"/>
          </a:xfrm>
          <a:prstGeom prst="rect">
            <a:avLst/>
          </a:prstGeom>
          <a:noFill/>
          <a:ln>
            <a:noFill/>
          </a:ln>
        </p:spPr>
        <p:txBody>
          <a:bodyPr spcFirstLastPara="1" wrap="square" lIns="91425" tIns="91425" rIns="91425" bIns="91425" anchor="t" anchorCtr="0">
            <a:normAutofit fontScale="32500" lnSpcReduction="10000"/>
          </a:bodyPr>
          <a:lstStyle/>
          <a:p>
            <a:pPr marL="0" lvl="0" indent="0" algn="l" rtl="0">
              <a:lnSpc>
                <a:spcPct val="115000"/>
              </a:lnSpc>
              <a:spcBef>
                <a:spcPts val="0"/>
              </a:spcBef>
              <a:spcAft>
                <a:spcPts val="0"/>
              </a:spcAft>
              <a:buSzPct val="112500"/>
              <a:buNone/>
            </a:pPr>
            <a:r>
              <a:rPr lang="uk" sz="6400" b="1">
                <a:solidFill>
                  <a:srgbClr val="212529"/>
                </a:solidFill>
                <a:highlight>
                  <a:srgbClr val="FFFFFF"/>
                </a:highlight>
                <a:latin typeface="Roboto"/>
                <a:ea typeface="Roboto"/>
                <a:cs typeface="Roboto"/>
                <a:sym typeface="Roboto"/>
              </a:rPr>
              <a:t>Переваги Git</a:t>
            </a:r>
            <a:endParaRPr sz="6400" b="1">
              <a:solidFill>
                <a:srgbClr val="212529"/>
              </a:solidFill>
              <a:highlight>
                <a:srgbClr val="FFFFFF"/>
              </a:highlight>
              <a:latin typeface="Roboto"/>
              <a:ea typeface="Roboto"/>
              <a:cs typeface="Roboto"/>
              <a:sym typeface="Roboto"/>
            </a:endParaRPr>
          </a:p>
          <a:p>
            <a:pPr marL="0" lvl="0" indent="0" algn="l" rtl="0">
              <a:lnSpc>
                <a:spcPct val="115000"/>
              </a:lnSpc>
              <a:spcBef>
                <a:spcPts val="1000"/>
              </a:spcBef>
              <a:spcAft>
                <a:spcPts val="0"/>
              </a:spcAft>
              <a:buSzPct val="150000"/>
              <a:buNone/>
            </a:pPr>
            <a:r>
              <a:rPr lang="uk" sz="4800">
                <a:solidFill>
                  <a:srgbClr val="212529"/>
                </a:solidFill>
                <a:highlight>
                  <a:srgbClr val="FFFFFF"/>
                </a:highlight>
                <a:latin typeface="Roboto"/>
                <a:ea typeface="Roboto"/>
                <a:cs typeface="Roboto"/>
                <a:sym typeface="Roboto"/>
              </a:rPr>
              <a:t>Git – безкоштовне програмне забезпечення з відкритим доступом (open source).</a:t>
            </a:r>
            <a:endParaRPr sz="4800">
              <a:solidFill>
                <a:srgbClr val="212529"/>
              </a:solidFill>
              <a:highlight>
                <a:srgbClr val="FFFFFF"/>
              </a:highlight>
              <a:latin typeface="Roboto"/>
              <a:ea typeface="Roboto"/>
              <a:cs typeface="Roboto"/>
              <a:sym typeface="Roboto"/>
            </a:endParaRPr>
          </a:p>
          <a:p>
            <a:pPr marL="0" lvl="0" indent="0" algn="l" rtl="0">
              <a:lnSpc>
                <a:spcPct val="115000"/>
              </a:lnSpc>
              <a:spcBef>
                <a:spcPts val="1000"/>
              </a:spcBef>
              <a:spcAft>
                <a:spcPts val="0"/>
              </a:spcAft>
              <a:buSzPct val="150000"/>
              <a:buNone/>
            </a:pPr>
            <a:r>
              <a:rPr lang="uk" sz="4800">
                <a:solidFill>
                  <a:srgbClr val="212529"/>
                </a:solidFill>
                <a:highlight>
                  <a:srgbClr val="FFFFFF"/>
                </a:highlight>
                <a:latin typeface="Roboto"/>
                <a:ea typeface="Roboto"/>
                <a:cs typeface="Roboto"/>
                <a:sym typeface="Roboto"/>
              </a:rPr>
              <a:t>Його найсильнішими сторонами є:</a:t>
            </a:r>
            <a:endParaRPr sz="4800">
              <a:solidFill>
                <a:srgbClr val="212529"/>
              </a:solidFill>
              <a:highlight>
                <a:srgbClr val="FFFFFF"/>
              </a:highlight>
              <a:latin typeface="Roboto"/>
              <a:ea typeface="Roboto"/>
              <a:cs typeface="Roboto"/>
              <a:sym typeface="Roboto"/>
            </a:endParaRPr>
          </a:p>
          <a:p>
            <a:pPr marL="457200" lvl="0" indent="-304800" algn="l" rtl="0">
              <a:lnSpc>
                <a:spcPct val="115000"/>
              </a:lnSpc>
              <a:spcBef>
                <a:spcPts val="0"/>
              </a:spcBef>
              <a:spcAft>
                <a:spcPts val="0"/>
              </a:spcAft>
              <a:buClr>
                <a:srgbClr val="212529"/>
              </a:buClr>
              <a:buSzPct val="100000"/>
              <a:buFont typeface="Roboto"/>
              <a:buChar char="●"/>
            </a:pPr>
            <a:r>
              <a:rPr lang="uk" sz="4800">
                <a:solidFill>
                  <a:srgbClr val="212529"/>
                </a:solidFill>
                <a:highlight>
                  <a:srgbClr val="FFFFFF"/>
                </a:highlight>
                <a:latin typeface="Roboto"/>
                <a:ea typeface="Roboto"/>
                <a:cs typeface="Roboto"/>
                <a:sym typeface="Roboto"/>
              </a:rPr>
              <a:t>простота у вивченні та використанні</a:t>
            </a:r>
            <a:endParaRPr sz="4800">
              <a:solidFill>
                <a:srgbClr val="212529"/>
              </a:solidFill>
              <a:highlight>
                <a:srgbClr val="FFFFFF"/>
              </a:highlight>
              <a:latin typeface="Roboto"/>
              <a:ea typeface="Roboto"/>
              <a:cs typeface="Roboto"/>
              <a:sym typeface="Roboto"/>
            </a:endParaRPr>
          </a:p>
          <a:p>
            <a:pPr marL="457200" lvl="0" indent="-304800" algn="l" rtl="0">
              <a:lnSpc>
                <a:spcPct val="115000"/>
              </a:lnSpc>
              <a:spcBef>
                <a:spcPts val="0"/>
              </a:spcBef>
              <a:spcAft>
                <a:spcPts val="0"/>
              </a:spcAft>
              <a:buClr>
                <a:srgbClr val="212529"/>
              </a:buClr>
              <a:buSzPct val="100000"/>
              <a:buFont typeface="Roboto"/>
              <a:buChar char="●"/>
            </a:pPr>
            <a:r>
              <a:rPr lang="uk" sz="4800">
                <a:solidFill>
                  <a:srgbClr val="212529"/>
                </a:solidFill>
                <a:highlight>
                  <a:srgbClr val="FFFFFF"/>
                </a:highlight>
                <a:latin typeface="Roboto"/>
                <a:ea typeface="Roboto"/>
                <a:cs typeface="Roboto"/>
                <a:sym typeface="Roboto"/>
              </a:rPr>
              <a:t>швидкість роботи</a:t>
            </a:r>
            <a:endParaRPr sz="4800">
              <a:solidFill>
                <a:srgbClr val="212529"/>
              </a:solidFill>
              <a:highlight>
                <a:srgbClr val="FFFFFF"/>
              </a:highlight>
              <a:latin typeface="Roboto"/>
              <a:ea typeface="Roboto"/>
              <a:cs typeface="Roboto"/>
              <a:sym typeface="Roboto"/>
            </a:endParaRPr>
          </a:p>
          <a:p>
            <a:pPr marL="457200" lvl="0" indent="-304800" algn="l" rtl="0">
              <a:lnSpc>
                <a:spcPct val="115000"/>
              </a:lnSpc>
              <a:spcBef>
                <a:spcPts val="0"/>
              </a:spcBef>
              <a:spcAft>
                <a:spcPts val="0"/>
              </a:spcAft>
              <a:buClr>
                <a:srgbClr val="212529"/>
              </a:buClr>
              <a:buSzPct val="100000"/>
              <a:buFont typeface="Roboto"/>
              <a:buChar char="●"/>
            </a:pPr>
            <a:r>
              <a:rPr lang="uk" sz="4800">
                <a:solidFill>
                  <a:srgbClr val="212529"/>
                </a:solidFill>
                <a:highlight>
                  <a:srgbClr val="FFFFFF"/>
                </a:highlight>
                <a:latin typeface="Roboto"/>
                <a:ea typeface="Roboto"/>
                <a:cs typeface="Roboto"/>
                <a:sym typeface="Roboto"/>
              </a:rPr>
              <a:t>кросплатформність</a:t>
            </a:r>
            <a:endParaRPr sz="4800">
              <a:solidFill>
                <a:srgbClr val="212529"/>
              </a:solidFill>
              <a:highlight>
                <a:srgbClr val="FFFFFF"/>
              </a:highlight>
              <a:latin typeface="Roboto"/>
              <a:ea typeface="Roboto"/>
              <a:cs typeface="Roboto"/>
              <a:sym typeface="Roboto"/>
            </a:endParaRPr>
          </a:p>
          <a:p>
            <a:pPr marL="457200" lvl="0" indent="-304800" algn="l" rtl="0">
              <a:lnSpc>
                <a:spcPct val="115000"/>
              </a:lnSpc>
              <a:spcBef>
                <a:spcPts val="0"/>
              </a:spcBef>
              <a:spcAft>
                <a:spcPts val="0"/>
              </a:spcAft>
              <a:buClr>
                <a:srgbClr val="212529"/>
              </a:buClr>
              <a:buSzPct val="100000"/>
              <a:buFont typeface="Roboto"/>
              <a:buChar char="●"/>
            </a:pPr>
            <a:r>
              <a:rPr lang="uk" sz="4800">
                <a:solidFill>
                  <a:srgbClr val="212529"/>
                </a:solidFill>
                <a:highlight>
                  <a:srgbClr val="FFFFFF"/>
                </a:highlight>
                <a:latin typeface="Roboto"/>
                <a:ea typeface="Roboto"/>
                <a:cs typeface="Roboto"/>
                <a:sym typeface="Roboto"/>
              </a:rPr>
              <a:t>гнучкість</a:t>
            </a:r>
            <a:endParaRPr sz="4800">
              <a:solidFill>
                <a:srgbClr val="212529"/>
              </a:solidFill>
              <a:highlight>
                <a:srgbClr val="FFFFFF"/>
              </a:highlight>
              <a:latin typeface="Roboto"/>
              <a:ea typeface="Roboto"/>
              <a:cs typeface="Roboto"/>
              <a:sym typeface="Roboto"/>
            </a:endParaRPr>
          </a:p>
          <a:p>
            <a:pPr marL="457200" lvl="0" indent="-304800" algn="l" rtl="0">
              <a:lnSpc>
                <a:spcPct val="115000"/>
              </a:lnSpc>
              <a:spcBef>
                <a:spcPts val="0"/>
              </a:spcBef>
              <a:spcAft>
                <a:spcPts val="0"/>
              </a:spcAft>
              <a:buClr>
                <a:srgbClr val="212529"/>
              </a:buClr>
              <a:buSzPct val="100000"/>
              <a:buFont typeface="Roboto"/>
              <a:buChar char="●"/>
            </a:pPr>
            <a:r>
              <a:rPr lang="uk" sz="4800">
                <a:solidFill>
                  <a:srgbClr val="212529"/>
                </a:solidFill>
                <a:highlight>
                  <a:srgbClr val="FFFFFF"/>
                </a:highlight>
                <a:latin typeface="Roboto"/>
                <a:ea typeface="Roboto"/>
                <a:cs typeface="Roboto"/>
                <a:sym typeface="Roboto"/>
              </a:rPr>
              <a:t>будь-який розмір проекту</a:t>
            </a:r>
            <a:endParaRPr sz="4800">
              <a:solidFill>
                <a:srgbClr val="212529"/>
              </a:solidFill>
              <a:highlight>
                <a:srgbClr val="FFFFFF"/>
              </a:highlight>
              <a:latin typeface="Roboto"/>
              <a:ea typeface="Roboto"/>
              <a:cs typeface="Roboto"/>
              <a:sym typeface="Roboto"/>
            </a:endParaRPr>
          </a:p>
          <a:p>
            <a:pPr marL="0" lvl="0" indent="0" algn="l" rtl="0">
              <a:lnSpc>
                <a:spcPct val="115000"/>
              </a:lnSpc>
              <a:spcBef>
                <a:spcPts val="1000"/>
              </a:spcBef>
              <a:spcAft>
                <a:spcPts val="0"/>
              </a:spcAft>
              <a:buSzPct val="150000"/>
              <a:buNone/>
            </a:pPr>
            <a:r>
              <a:rPr lang="uk" sz="4800">
                <a:solidFill>
                  <a:srgbClr val="212529"/>
                </a:solidFill>
                <a:highlight>
                  <a:srgbClr val="FFFFFF"/>
                </a:highlight>
                <a:latin typeface="Roboto"/>
                <a:ea typeface="Roboto"/>
                <a:cs typeface="Roboto"/>
                <a:sym typeface="Roboto"/>
              </a:rPr>
              <a:t>Правильне використання Git у процесі розробки ПЗ:</a:t>
            </a:r>
            <a:endParaRPr sz="4800">
              <a:solidFill>
                <a:srgbClr val="212529"/>
              </a:solidFill>
              <a:highlight>
                <a:srgbClr val="FFFFFF"/>
              </a:highlight>
              <a:latin typeface="Roboto"/>
              <a:ea typeface="Roboto"/>
              <a:cs typeface="Roboto"/>
              <a:sym typeface="Roboto"/>
            </a:endParaRPr>
          </a:p>
          <a:p>
            <a:pPr marL="457200" lvl="0" indent="-304800" algn="l" rtl="0">
              <a:lnSpc>
                <a:spcPct val="115000"/>
              </a:lnSpc>
              <a:spcBef>
                <a:spcPts val="0"/>
              </a:spcBef>
              <a:spcAft>
                <a:spcPts val="0"/>
              </a:spcAft>
              <a:buClr>
                <a:srgbClr val="212529"/>
              </a:buClr>
              <a:buSzPct val="100000"/>
              <a:buFont typeface="Roboto"/>
              <a:buChar char="●"/>
            </a:pPr>
            <a:r>
              <a:rPr lang="uk" sz="4800">
                <a:solidFill>
                  <a:srgbClr val="212529"/>
                </a:solidFill>
                <a:highlight>
                  <a:srgbClr val="FFFFFF"/>
                </a:highlight>
                <a:latin typeface="Roboto"/>
                <a:ea typeface="Roboto"/>
                <a:cs typeface="Roboto"/>
                <a:sym typeface="Roboto"/>
              </a:rPr>
              <a:t>збільшує швидкість розробки</a:t>
            </a:r>
            <a:endParaRPr sz="4800">
              <a:solidFill>
                <a:srgbClr val="212529"/>
              </a:solidFill>
              <a:highlight>
                <a:srgbClr val="FFFFFF"/>
              </a:highlight>
              <a:latin typeface="Roboto"/>
              <a:ea typeface="Roboto"/>
              <a:cs typeface="Roboto"/>
              <a:sym typeface="Roboto"/>
            </a:endParaRPr>
          </a:p>
          <a:p>
            <a:pPr marL="457200" lvl="0" indent="-304800" algn="l" rtl="0">
              <a:lnSpc>
                <a:spcPct val="115000"/>
              </a:lnSpc>
              <a:spcBef>
                <a:spcPts val="0"/>
              </a:spcBef>
              <a:spcAft>
                <a:spcPts val="0"/>
              </a:spcAft>
              <a:buClr>
                <a:srgbClr val="212529"/>
              </a:buClr>
              <a:buSzPct val="100000"/>
              <a:buFont typeface="Roboto"/>
              <a:buChar char="●"/>
            </a:pPr>
            <a:r>
              <a:rPr lang="uk" sz="4800">
                <a:solidFill>
                  <a:srgbClr val="212529"/>
                </a:solidFill>
                <a:highlight>
                  <a:srgbClr val="FFFFFF"/>
                </a:highlight>
                <a:latin typeface="Roboto"/>
                <a:ea typeface="Roboto"/>
                <a:cs typeface="Roboto"/>
                <a:sym typeface="Roboto"/>
              </a:rPr>
              <a:t>підвищує зручність створення та підтримки ПЗ</a:t>
            </a:r>
            <a:endParaRPr sz="4800">
              <a:solidFill>
                <a:srgbClr val="212529"/>
              </a:solidFill>
              <a:highlight>
                <a:srgbClr val="FFFFFF"/>
              </a:highlight>
              <a:latin typeface="Roboto"/>
              <a:ea typeface="Roboto"/>
              <a:cs typeface="Roboto"/>
              <a:sym typeface="Roboto"/>
            </a:endParaRPr>
          </a:p>
          <a:p>
            <a:pPr marL="457200" lvl="0" indent="-304800" algn="l" rtl="0">
              <a:lnSpc>
                <a:spcPct val="115000"/>
              </a:lnSpc>
              <a:spcBef>
                <a:spcPts val="0"/>
              </a:spcBef>
              <a:spcAft>
                <a:spcPts val="0"/>
              </a:spcAft>
              <a:buClr>
                <a:srgbClr val="212529"/>
              </a:buClr>
              <a:buSzPct val="100000"/>
              <a:buFont typeface="Roboto"/>
              <a:buChar char="●"/>
            </a:pPr>
            <a:r>
              <a:rPr lang="uk" sz="4800">
                <a:solidFill>
                  <a:srgbClr val="212529"/>
                </a:solidFill>
                <a:highlight>
                  <a:srgbClr val="FFFFFF"/>
                </a:highlight>
                <a:latin typeface="Roboto"/>
                <a:ea typeface="Roboto"/>
                <a:cs typeface="Roboto"/>
                <a:sym typeface="Roboto"/>
              </a:rPr>
              <a:t>зменшує кількість помилок</a:t>
            </a:r>
            <a:endParaRPr sz="4800">
              <a:solidFill>
                <a:srgbClr val="212529"/>
              </a:solidFill>
              <a:highlight>
                <a:srgbClr val="FFFFFF"/>
              </a:highlight>
              <a:latin typeface="Roboto"/>
              <a:ea typeface="Roboto"/>
              <a:cs typeface="Roboto"/>
              <a:sym typeface="Roboto"/>
            </a:endParaRPr>
          </a:p>
          <a:p>
            <a:pPr marL="457200" lvl="0" indent="-304800" algn="l" rtl="0">
              <a:lnSpc>
                <a:spcPct val="115000"/>
              </a:lnSpc>
              <a:spcBef>
                <a:spcPts val="0"/>
              </a:spcBef>
              <a:spcAft>
                <a:spcPts val="0"/>
              </a:spcAft>
              <a:buClr>
                <a:srgbClr val="212529"/>
              </a:buClr>
              <a:buSzPct val="100000"/>
              <a:buFont typeface="Roboto"/>
              <a:buChar char="●"/>
            </a:pPr>
            <a:r>
              <a:rPr lang="uk" sz="4800">
                <a:solidFill>
                  <a:srgbClr val="212529"/>
                </a:solidFill>
                <a:highlight>
                  <a:srgbClr val="FFFFFF"/>
                </a:highlight>
                <a:latin typeface="Roboto"/>
                <a:ea typeface="Roboto"/>
                <a:cs typeface="Roboto"/>
                <a:sym typeface="Roboto"/>
              </a:rPr>
              <a:t>зменшує час тестування</a:t>
            </a:r>
            <a:endParaRPr sz="4800">
              <a:solidFill>
                <a:srgbClr val="212529"/>
              </a:solidFill>
              <a:highlight>
                <a:srgbClr val="FFFFFF"/>
              </a:highlight>
              <a:latin typeface="Roboto"/>
              <a:ea typeface="Roboto"/>
              <a:cs typeface="Roboto"/>
              <a:sym typeface="Roboto"/>
            </a:endParaRPr>
          </a:p>
        </p:txBody>
      </p:sp>
      <p:sp>
        <p:nvSpPr>
          <p:cNvPr id="83" name="Google Shape;83;g1252f01a4bc_0_9"/>
          <p:cNvSpPr txBox="1"/>
          <p:nvPr/>
        </p:nvSpPr>
        <p:spPr>
          <a:xfrm>
            <a:off x="4572000" y="1152475"/>
            <a:ext cx="4073100" cy="37587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chemeClr val="dk1"/>
              </a:buClr>
              <a:buSzPts val="1100"/>
              <a:buFont typeface="Arial"/>
              <a:buNone/>
            </a:pPr>
            <a:r>
              <a:rPr lang="uk" sz="1200" b="0" i="0" u="none" strike="noStrike" cap="none">
                <a:solidFill>
                  <a:srgbClr val="212529"/>
                </a:solidFill>
                <a:highlight>
                  <a:srgbClr val="FFFFFF"/>
                </a:highlight>
                <a:latin typeface="Roboto"/>
                <a:ea typeface="Roboto"/>
                <a:cs typeface="Roboto"/>
                <a:sym typeface="Roboto"/>
              </a:rPr>
              <a:t>Крім цього, Git дає можливість:</a:t>
            </a:r>
            <a:endParaRPr sz="1200" b="0" i="0" u="none" strike="noStrike" cap="none">
              <a:solidFill>
                <a:srgbClr val="212529"/>
              </a:solidFill>
              <a:highlight>
                <a:srgbClr val="FFFFFF"/>
              </a:highlight>
              <a:latin typeface="Roboto"/>
              <a:ea typeface="Roboto"/>
              <a:cs typeface="Roboto"/>
              <a:sym typeface="Roboto"/>
            </a:endParaRPr>
          </a:p>
          <a:p>
            <a:pPr marL="457200" marR="0" lvl="0" indent="-304800" algn="l" rtl="0">
              <a:lnSpc>
                <a:spcPct val="115000"/>
              </a:lnSpc>
              <a:spcBef>
                <a:spcPts val="1200"/>
              </a:spcBef>
              <a:spcAft>
                <a:spcPts val="0"/>
              </a:spcAft>
              <a:buClr>
                <a:srgbClr val="212529"/>
              </a:buClr>
              <a:buSzPts val="1200"/>
              <a:buFont typeface="Roboto"/>
              <a:buChar char="●"/>
            </a:pPr>
            <a:r>
              <a:rPr lang="uk" sz="1200" b="0" i="0" u="none" strike="noStrike" cap="none">
                <a:solidFill>
                  <a:srgbClr val="212529"/>
                </a:solidFill>
                <a:highlight>
                  <a:srgbClr val="FFFFFF"/>
                </a:highlight>
                <a:latin typeface="Roboto"/>
                <a:ea typeface="Roboto"/>
                <a:cs typeface="Roboto"/>
                <a:sym typeface="Roboto"/>
              </a:rPr>
              <a:t>одночасної роботи десятків та сотень розробників над одним проектом</a:t>
            </a:r>
            <a:endParaRPr sz="1200" b="0" i="0" u="none" strike="noStrike" cap="none">
              <a:solidFill>
                <a:srgbClr val="212529"/>
              </a:solidFill>
              <a:highlight>
                <a:srgbClr val="FFFFFF"/>
              </a:highlight>
              <a:latin typeface="Roboto"/>
              <a:ea typeface="Roboto"/>
              <a:cs typeface="Roboto"/>
              <a:sym typeface="Roboto"/>
            </a:endParaRPr>
          </a:p>
          <a:p>
            <a:pPr marL="457200" marR="0" lvl="0" indent="-304800" algn="l" rtl="0">
              <a:lnSpc>
                <a:spcPct val="115000"/>
              </a:lnSpc>
              <a:spcBef>
                <a:spcPts val="0"/>
              </a:spcBef>
              <a:spcAft>
                <a:spcPts val="0"/>
              </a:spcAft>
              <a:buClr>
                <a:srgbClr val="212529"/>
              </a:buClr>
              <a:buSzPts val="1200"/>
              <a:buFont typeface="Roboto"/>
              <a:buChar char="●"/>
            </a:pPr>
            <a:r>
              <a:rPr lang="uk" sz="1200" b="0" i="0" u="none" strike="noStrike" cap="none">
                <a:solidFill>
                  <a:srgbClr val="212529"/>
                </a:solidFill>
                <a:highlight>
                  <a:srgbClr val="FFFFFF"/>
                </a:highlight>
                <a:latin typeface="Roboto"/>
                <a:ea typeface="Roboto"/>
                <a:cs typeface="Roboto"/>
                <a:sym typeface="Roboto"/>
              </a:rPr>
              <a:t>проводити ефективні code-review</a:t>
            </a:r>
            <a:endParaRPr sz="1200" b="0" i="0" u="none" strike="noStrike" cap="none">
              <a:solidFill>
                <a:srgbClr val="212529"/>
              </a:solidFill>
              <a:highlight>
                <a:srgbClr val="FFFFFF"/>
              </a:highlight>
              <a:latin typeface="Roboto"/>
              <a:ea typeface="Roboto"/>
              <a:cs typeface="Roboto"/>
              <a:sym typeface="Roboto"/>
            </a:endParaRPr>
          </a:p>
          <a:p>
            <a:pPr marL="457200" marR="0" lvl="0" indent="-304800" algn="l" rtl="0">
              <a:lnSpc>
                <a:spcPct val="115000"/>
              </a:lnSpc>
              <a:spcBef>
                <a:spcPts val="0"/>
              </a:spcBef>
              <a:spcAft>
                <a:spcPts val="0"/>
              </a:spcAft>
              <a:buClr>
                <a:srgbClr val="212529"/>
              </a:buClr>
              <a:buSzPts val="1200"/>
              <a:buFont typeface="Roboto"/>
              <a:buChar char="●"/>
            </a:pPr>
            <a:r>
              <a:rPr lang="uk" sz="1200" b="0" i="0" u="none" strike="noStrike" cap="none">
                <a:solidFill>
                  <a:srgbClr val="212529"/>
                </a:solidFill>
                <a:highlight>
                  <a:srgbClr val="FFFFFF"/>
                </a:highlight>
                <a:latin typeface="Roboto"/>
                <a:ea typeface="Roboto"/>
                <a:cs typeface="Roboto"/>
                <a:sym typeface="Roboto"/>
              </a:rPr>
              <a:t>керувати всіма змінами коду</a:t>
            </a:r>
            <a:endParaRPr sz="1200" b="0" i="0" u="none" strike="noStrike" cap="none">
              <a:solidFill>
                <a:srgbClr val="212529"/>
              </a:solidFill>
              <a:highlight>
                <a:srgbClr val="FFFFFF"/>
              </a:highlight>
              <a:latin typeface="Roboto"/>
              <a:ea typeface="Roboto"/>
              <a:cs typeface="Roboto"/>
              <a:sym typeface="Roboto"/>
            </a:endParaRPr>
          </a:p>
          <a:p>
            <a:pPr marL="457200" marR="0" lvl="0" indent="-304800" algn="l" rtl="0">
              <a:lnSpc>
                <a:spcPct val="115000"/>
              </a:lnSpc>
              <a:spcBef>
                <a:spcPts val="0"/>
              </a:spcBef>
              <a:spcAft>
                <a:spcPts val="0"/>
              </a:spcAft>
              <a:buClr>
                <a:srgbClr val="212529"/>
              </a:buClr>
              <a:buSzPts val="1200"/>
              <a:buFont typeface="Roboto"/>
              <a:buChar char="●"/>
            </a:pPr>
            <a:r>
              <a:rPr lang="uk" sz="1200" b="0" i="0" u="none" strike="noStrike" cap="none">
                <a:solidFill>
                  <a:srgbClr val="212529"/>
                </a:solidFill>
                <a:highlight>
                  <a:srgbClr val="FFFFFF"/>
                </a:highlight>
                <a:latin typeface="Roboto"/>
                <a:ea typeface="Roboto"/>
                <a:cs typeface="Roboto"/>
                <a:sym typeface="Roboto"/>
              </a:rPr>
              <a:t>керувати версіями проекту</a:t>
            </a:r>
            <a:endParaRPr sz="1200" b="0" i="0" u="none" strike="noStrike" cap="none">
              <a:solidFill>
                <a:srgbClr val="212529"/>
              </a:solidFill>
              <a:highlight>
                <a:srgbClr val="FFFFFF"/>
              </a:highlight>
              <a:latin typeface="Roboto"/>
              <a:ea typeface="Roboto"/>
              <a:cs typeface="Roboto"/>
              <a:sym typeface="Roboto"/>
            </a:endParaRPr>
          </a:p>
          <a:p>
            <a:pPr marL="457200" marR="0" lvl="0" indent="-304800" algn="l" rtl="0">
              <a:lnSpc>
                <a:spcPct val="115000"/>
              </a:lnSpc>
              <a:spcBef>
                <a:spcPts val="0"/>
              </a:spcBef>
              <a:spcAft>
                <a:spcPts val="0"/>
              </a:spcAft>
              <a:buClr>
                <a:srgbClr val="212529"/>
              </a:buClr>
              <a:buSzPts val="1200"/>
              <a:buFont typeface="Roboto"/>
              <a:buChar char="●"/>
            </a:pPr>
            <a:r>
              <a:rPr lang="uk" sz="1200" b="0" i="0" u="none" strike="noStrike" cap="none">
                <a:solidFill>
                  <a:srgbClr val="212529"/>
                </a:solidFill>
                <a:highlight>
                  <a:srgbClr val="FFFFFF"/>
                </a:highlight>
                <a:latin typeface="Roboto"/>
                <a:ea typeface="Roboto"/>
                <a:cs typeface="Roboto"/>
                <a:sym typeface="Roboto"/>
              </a:rPr>
              <a:t>реалізувати CI/CD (без Git цих практик не існувало б)</a:t>
            </a:r>
            <a:endParaRPr sz="1200" b="0" i="0" u="none" strike="noStrike" cap="none">
              <a:solidFill>
                <a:srgbClr val="212529"/>
              </a:solidFill>
              <a:highlight>
                <a:srgbClr val="FFFFFF"/>
              </a:highlight>
              <a:latin typeface="Roboto"/>
              <a:ea typeface="Roboto"/>
              <a:cs typeface="Roboto"/>
              <a:sym typeface="Roboto"/>
            </a:endParaRPr>
          </a:p>
          <a:p>
            <a:pPr marL="0" marR="0" lvl="0" indent="0" algn="l" rtl="0">
              <a:lnSpc>
                <a:spcPct val="115000"/>
              </a:lnSpc>
              <a:spcBef>
                <a:spcPts val="1200"/>
              </a:spcBef>
              <a:spcAft>
                <a:spcPts val="0"/>
              </a:spcAft>
              <a:buClr>
                <a:schemeClr val="dk1"/>
              </a:buClr>
              <a:buSzPts val="1100"/>
              <a:buFont typeface="Arial"/>
              <a:buNone/>
            </a:pPr>
            <a:r>
              <a:rPr lang="uk" sz="1200" b="0" i="0" u="none" strike="noStrike" cap="none">
                <a:solidFill>
                  <a:srgbClr val="212529"/>
                </a:solidFill>
                <a:highlight>
                  <a:srgbClr val="FFFFFF"/>
                </a:highlight>
                <a:latin typeface="Roboto"/>
                <a:ea typeface="Roboto"/>
                <a:cs typeface="Roboto"/>
                <a:sym typeface="Roboto"/>
              </a:rPr>
              <a:t>…</a:t>
            </a:r>
            <a:endParaRPr sz="1200" b="0" i="0" u="none" strike="noStrike" cap="none">
              <a:solidFill>
                <a:srgbClr val="212529"/>
              </a:solidFill>
              <a:highlight>
                <a:srgbClr val="FFFFFF"/>
              </a:highlight>
              <a:latin typeface="Roboto"/>
              <a:ea typeface="Roboto"/>
              <a:cs typeface="Roboto"/>
              <a:sym typeface="Roboto"/>
            </a:endParaRPr>
          </a:p>
          <a:p>
            <a:pPr marL="0" marR="0" lvl="0" indent="0" algn="l" rtl="0">
              <a:lnSpc>
                <a:spcPct val="115000"/>
              </a:lnSpc>
              <a:spcBef>
                <a:spcPts val="1200"/>
              </a:spcBef>
              <a:spcAft>
                <a:spcPts val="0"/>
              </a:spcAft>
              <a:buClr>
                <a:schemeClr val="dk1"/>
              </a:buClr>
              <a:buSzPts val="1100"/>
              <a:buFont typeface="Arial"/>
              <a:buNone/>
            </a:pPr>
            <a:r>
              <a:rPr lang="uk" sz="1600" b="1" i="0" u="none" strike="noStrike" cap="none">
                <a:solidFill>
                  <a:srgbClr val="212529"/>
                </a:solidFill>
                <a:highlight>
                  <a:srgbClr val="FFFFFF"/>
                </a:highlight>
                <a:latin typeface="Roboto"/>
                <a:ea typeface="Roboto"/>
                <a:cs typeface="Roboto"/>
                <a:sym typeface="Roboto"/>
              </a:rPr>
              <a:t>Недоліки Git</a:t>
            </a:r>
            <a:endParaRPr sz="1600" b="1" i="0" u="none" strike="noStrike" cap="none">
              <a:solidFill>
                <a:srgbClr val="212529"/>
              </a:solidFill>
              <a:highlight>
                <a:srgbClr val="FFFFFF"/>
              </a:highlight>
              <a:latin typeface="Roboto"/>
              <a:ea typeface="Roboto"/>
              <a:cs typeface="Roboto"/>
              <a:sym typeface="Roboto"/>
            </a:endParaRPr>
          </a:p>
          <a:p>
            <a:pPr marL="0" marR="0" lvl="0" indent="0" algn="l" rtl="0">
              <a:lnSpc>
                <a:spcPct val="115000"/>
              </a:lnSpc>
              <a:spcBef>
                <a:spcPts val="1200"/>
              </a:spcBef>
              <a:spcAft>
                <a:spcPts val="0"/>
              </a:spcAft>
              <a:buClr>
                <a:schemeClr val="dk1"/>
              </a:buClr>
              <a:buSzPts val="1100"/>
              <a:buFont typeface="Arial"/>
              <a:buNone/>
            </a:pPr>
            <a:r>
              <a:rPr lang="uk" sz="1200" b="0" i="0" u="none" strike="noStrike" cap="none">
                <a:solidFill>
                  <a:srgbClr val="212529"/>
                </a:solidFill>
                <a:highlight>
                  <a:srgbClr val="FFFFFF"/>
                </a:highlight>
                <a:latin typeface="Roboto"/>
                <a:ea typeface="Roboto"/>
                <a:cs typeface="Roboto"/>
                <a:sym typeface="Roboto"/>
              </a:rPr>
              <a:t>З особистого досвіду за 11 років щоденної роботи з десятком репозитор</a:t>
            </a:r>
            <a:r>
              <a:rPr lang="uk" sz="1200">
                <a:solidFill>
                  <a:srgbClr val="212529"/>
                </a:solidFill>
                <a:highlight>
                  <a:srgbClr val="FFFFFF"/>
                </a:highlight>
                <a:latin typeface="Roboto"/>
                <a:ea typeface="Roboto"/>
                <a:cs typeface="Roboto"/>
                <a:sym typeface="Roboto"/>
              </a:rPr>
              <a:t>і</a:t>
            </a:r>
            <a:r>
              <a:rPr lang="uk" sz="1200" b="0" i="0" u="none" strike="noStrike" cap="none">
                <a:solidFill>
                  <a:srgbClr val="212529"/>
                </a:solidFill>
                <a:highlight>
                  <a:srgbClr val="FFFFFF"/>
                </a:highlight>
                <a:latin typeface="Roboto"/>
                <a:ea typeface="Roboto"/>
                <a:cs typeface="Roboto"/>
                <a:sym typeface="Roboto"/>
              </a:rPr>
              <a:t>їв недоліки так і не знайшлися.</a:t>
            </a:r>
            <a:endParaRPr sz="1200" b="0" i="0" u="none" strike="noStrike" cap="none">
              <a:solidFill>
                <a:srgbClr val="212529"/>
              </a:solidFill>
              <a:highlight>
                <a:srgbClr val="FFFFFF"/>
              </a:highlight>
              <a:latin typeface="Roboto"/>
              <a:ea typeface="Roboto"/>
              <a:cs typeface="Roboto"/>
              <a:sym typeface="Roboto"/>
            </a:endParaRPr>
          </a:p>
          <a:p>
            <a:pPr marL="0" marR="0" lvl="0" indent="0" algn="l" rtl="0">
              <a:lnSpc>
                <a:spcPct val="115000"/>
              </a:lnSpc>
              <a:spcBef>
                <a:spcPts val="1200"/>
              </a:spcBef>
              <a:spcAft>
                <a:spcPts val="1200"/>
              </a:spcAft>
              <a:buClr>
                <a:srgbClr val="000000"/>
              </a:buClr>
              <a:buSzPts val="1200"/>
              <a:buFont typeface="Arial"/>
              <a:buNone/>
            </a:pPr>
            <a:endParaRPr sz="1200" b="0" i="0" u="none" strike="noStrike" cap="none">
              <a:solidFill>
                <a:srgbClr val="212529"/>
              </a:solidFill>
              <a:highlight>
                <a:srgbClr val="FFFFFF"/>
              </a:highlight>
              <a:latin typeface="Roboto"/>
              <a:ea typeface="Roboto"/>
              <a:cs typeface="Roboto"/>
              <a:sym typeface="Roboto"/>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g127ec7da91e_0_23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uk">
                <a:latin typeface="Roboto"/>
                <a:ea typeface="Roboto"/>
                <a:cs typeface="Roboto"/>
                <a:sym typeface="Roboto"/>
              </a:rPr>
              <a:t>Основи роботи з GIT</a:t>
            </a:r>
            <a:endParaRPr>
              <a:latin typeface="Roboto"/>
              <a:ea typeface="Roboto"/>
              <a:cs typeface="Roboto"/>
              <a:sym typeface="Roboto"/>
            </a:endParaRPr>
          </a:p>
        </p:txBody>
      </p:sp>
      <p:sp>
        <p:nvSpPr>
          <p:cNvPr id="463" name="Google Shape;463;g127ec7da91e_0_233"/>
          <p:cNvSpPr txBox="1"/>
          <p:nvPr/>
        </p:nvSpPr>
        <p:spPr>
          <a:xfrm>
            <a:off x="311700" y="1223550"/>
            <a:ext cx="8520600" cy="4311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a:buNone/>
            </a:pPr>
            <a:r>
              <a:rPr lang="uk" sz="1600" b="1">
                <a:solidFill>
                  <a:schemeClr val="dk1"/>
                </a:solidFill>
                <a:highlight>
                  <a:schemeClr val="lt1"/>
                </a:highlight>
                <a:latin typeface="Roboto"/>
                <a:ea typeface="Roboto"/>
                <a:cs typeface="Roboto"/>
                <a:sym typeface="Roboto"/>
              </a:rPr>
              <a:t>Робота з віддаленим репозиторієм</a:t>
            </a:r>
            <a:endParaRPr sz="1200">
              <a:solidFill>
                <a:schemeClr val="dk1"/>
              </a:solidFill>
              <a:highlight>
                <a:schemeClr val="lt1"/>
              </a:highlight>
            </a:endParaRPr>
          </a:p>
        </p:txBody>
      </p:sp>
      <p:sp>
        <p:nvSpPr>
          <p:cNvPr id="464" name="Google Shape;464;g127ec7da91e_0_233"/>
          <p:cNvSpPr txBox="1"/>
          <p:nvPr/>
        </p:nvSpPr>
        <p:spPr>
          <a:xfrm>
            <a:off x="311700" y="1654650"/>
            <a:ext cx="3342300" cy="2281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uk" sz="1200">
                <a:solidFill>
                  <a:srgbClr val="24292F"/>
                </a:solidFill>
                <a:highlight>
                  <a:schemeClr val="lt1"/>
                </a:highlight>
                <a:latin typeface="Roboto"/>
                <a:ea typeface="Roboto"/>
                <a:cs typeface="Roboto"/>
                <a:sym typeface="Roboto"/>
              </a:rPr>
              <a:t>Після цього ви побачите в GitBash, що всі об’єкти були успішно відправлені з локального репо на віддалений.</a:t>
            </a:r>
            <a:endParaRPr sz="1200">
              <a:solidFill>
                <a:srgbClr val="24292F"/>
              </a:solidFill>
              <a:highlight>
                <a:schemeClr val="lt1"/>
              </a:highlight>
              <a:latin typeface="Roboto"/>
              <a:ea typeface="Roboto"/>
              <a:cs typeface="Roboto"/>
              <a:sym typeface="Roboto"/>
            </a:endParaRPr>
          </a:p>
          <a:p>
            <a:pPr marL="0" lvl="0" indent="0" algn="l" rtl="0">
              <a:lnSpc>
                <a:spcPct val="115000"/>
              </a:lnSpc>
              <a:spcBef>
                <a:spcPts val="0"/>
              </a:spcBef>
              <a:spcAft>
                <a:spcPts val="0"/>
              </a:spcAft>
              <a:buNone/>
            </a:pPr>
            <a:endParaRPr sz="1200" b="1">
              <a:solidFill>
                <a:srgbClr val="24292F"/>
              </a:solidFill>
              <a:highlight>
                <a:srgbClr val="FFF2CC"/>
              </a:highlight>
              <a:latin typeface="Roboto"/>
              <a:ea typeface="Roboto"/>
              <a:cs typeface="Roboto"/>
              <a:sym typeface="Roboto"/>
            </a:endParaRPr>
          </a:p>
          <a:p>
            <a:pPr marL="0" lvl="0" indent="0" algn="l" rtl="0">
              <a:lnSpc>
                <a:spcPct val="115000"/>
              </a:lnSpc>
              <a:spcBef>
                <a:spcPts val="0"/>
              </a:spcBef>
              <a:spcAft>
                <a:spcPts val="0"/>
              </a:spcAft>
              <a:buNone/>
            </a:pPr>
            <a:endParaRPr sz="1200" b="1">
              <a:solidFill>
                <a:srgbClr val="24292F"/>
              </a:solidFill>
              <a:highlight>
                <a:srgbClr val="FFF2CC"/>
              </a:highlight>
              <a:latin typeface="Roboto"/>
              <a:ea typeface="Roboto"/>
              <a:cs typeface="Roboto"/>
              <a:sym typeface="Roboto"/>
            </a:endParaRPr>
          </a:p>
          <a:p>
            <a:pPr marL="0" lvl="0" indent="0" algn="l" rtl="0">
              <a:lnSpc>
                <a:spcPct val="115000"/>
              </a:lnSpc>
              <a:spcBef>
                <a:spcPts val="0"/>
              </a:spcBef>
              <a:spcAft>
                <a:spcPts val="0"/>
              </a:spcAft>
              <a:buNone/>
            </a:pPr>
            <a:endParaRPr sz="1200" b="1">
              <a:solidFill>
                <a:srgbClr val="24292F"/>
              </a:solidFill>
              <a:highlight>
                <a:srgbClr val="FFF2CC"/>
              </a:highlight>
              <a:latin typeface="Roboto"/>
              <a:ea typeface="Roboto"/>
              <a:cs typeface="Roboto"/>
              <a:sym typeface="Roboto"/>
            </a:endParaRPr>
          </a:p>
          <a:p>
            <a:pPr marL="0" lvl="0" indent="0" algn="l" rtl="0">
              <a:lnSpc>
                <a:spcPct val="115000"/>
              </a:lnSpc>
              <a:spcBef>
                <a:spcPts val="0"/>
              </a:spcBef>
              <a:spcAft>
                <a:spcPts val="0"/>
              </a:spcAft>
              <a:buNone/>
            </a:pPr>
            <a:endParaRPr sz="1200" b="1">
              <a:solidFill>
                <a:srgbClr val="24292F"/>
              </a:solidFill>
              <a:highlight>
                <a:srgbClr val="FFF2CC"/>
              </a:highlight>
              <a:latin typeface="Roboto"/>
              <a:ea typeface="Roboto"/>
              <a:cs typeface="Roboto"/>
              <a:sym typeface="Roboto"/>
            </a:endParaRPr>
          </a:p>
          <a:p>
            <a:pPr marL="0" lvl="0" indent="0" algn="l" rtl="0">
              <a:lnSpc>
                <a:spcPct val="115000"/>
              </a:lnSpc>
              <a:spcBef>
                <a:spcPts val="0"/>
              </a:spcBef>
              <a:spcAft>
                <a:spcPts val="0"/>
              </a:spcAft>
              <a:buNone/>
            </a:pPr>
            <a:endParaRPr sz="1200" b="1">
              <a:solidFill>
                <a:srgbClr val="24292F"/>
              </a:solidFill>
              <a:highlight>
                <a:srgbClr val="FFF2CC"/>
              </a:highlight>
              <a:latin typeface="Roboto"/>
              <a:ea typeface="Roboto"/>
              <a:cs typeface="Roboto"/>
              <a:sym typeface="Roboto"/>
            </a:endParaRPr>
          </a:p>
          <a:p>
            <a:pPr marL="0" lvl="0" indent="0" algn="l" rtl="0">
              <a:lnSpc>
                <a:spcPct val="115000"/>
              </a:lnSpc>
              <a:spcBef>
                <a:spcPts val="0"/>
              </a:spcBef>
              <a:spcAft>
                <a:spcPts val="0"/>
              </a:spcAft>
              <a:buNone/>
            </a:pPr>
            <a:r>
              <a:rPr lang="uk" sz="1200">
                <a:solidFill>
                  <a:srgbClr val="24292F"/>
                </a:solidFill>
                <a:highlight>
                  <a:schemeClr val="lt1"/>
                </a:highlight>
                <a:latin typeface="Roboto"/>
                <a:ea typeface="Roboto"/>
                <a:cs typeface="Roboto"/>
                <a:sym typeface="Roboto"/>
              </a:rPr>
              <a:t>Повертаємось до репо на GitHub: “Ваш репозиторій” (Your repositories).</a:t>
            </a:r>
            <a:endParaRPr sz="1200">
              <a:solidFill>
                <a:schemeClr val="dk1"/>
              </a:solidFill>
              <a:highlight>
                <a:schemeClr val="lt1"/>
              </a:highlight>
              <a:latin typeface="Roboto"/>
              <a:ea typeface="Roboto"/>
              <a:cs typeface="Roboto"/>
              <a:sym typeface="Roboto"/>
            </a:endParaRPr>
          </a:p>
        </p:txBody>
      </p:sp>
      <p:pic>
        <p:nvPicPr>
          <p:cNvPr id="465" name="Google Shape;465;g127ec7da91e_0_233"/>
          <p:cNvPicPr preferRelativeResize="0"/>
          <p:nvPr/>
        </p:nvPicPr>
        <p:blipFill>
          <a:blip r:embed="rId3">
            <a:alphaModFix/>
          </a:blip>
          <a:stretch>
            <a:fillRect/>
          </a:stretch>
        </p:blipFill>
        <p:spPr>
          <a:xfrm>
            <a:off x="3794950" y="1698634"/>
            <a:ext cx="5037349" cy="1455091"/>
          </a:xfrm>
          <a:prstGeom prst="rect">
            <a:avLst/>
          </a:prstGeom>
          <a:noFill/>
          <a:ln>
            <a:noFill/>
          </a:ln>
        </p:spPr>
      </p:pic>
      <p:pic>
        <p:nvPicPr>
          <p:cNvPr id="466" name="Google Shape;466;g127ec7da91e_0_233"/>
          <p:cNvPicPr preferRelativeResize="0"/>
          <p:nvPr/>
        </p:nvPicPr>
        <p:blipFill>
          <a:blip r:embed="rId4">
            <a:alphaModFix/>
          </a:blip>
          <a:stretch>
            <a:fillRect/>
          </a:stretch>
        </p:blipFill>
        <p:spPr>
          <a:xfrm>
            <a:off x="3794950" y="3389450"/>
            <a:ext cx="5037349" cy="1691725"/>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70"/>
        <p:cNvGrpSpPr/>
        <p:nvPr/>
      </p:nvGrpSpPr>
      <p:grpSpPr>
        <a:xfrm>
          <a:off x="0" y="0"/>
          <a:ext cx="0" cy="0"/>
          <a:chOff x="0" y="0"/>
          <a:chExt cx="0" cy="0"/>
        </a:xfrm>
      </p:grpSpPr>
      <p:sp>
        <p:nvSpPr>
          <p:cNvPr id="471" name="Google Shape;471;g127ec7da91e_0_24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uk">
                <a:latin typeface="Roboto"/>
                <a:ea typeface="Roboto"/>
                <a:cs typeface="Roboto"/>
                <a:sym typeface="Roboto"/>
              </a:rPr>
              <a:t>Основи роботи з GIT</a:t>
            </a:r>
            <a:endParaRPr>
              <a:latin typeface="Roboto"/>
              <a:ea typeface="Roboto"/>
              <a:cs typeface="Roboto"/>
              <a:sym typeface="Roboto"/>
            </a:endParaRPr>
          </a:p>
        </p:txBody>
      </p:sp>
      <p:sp>
        <p:nvSpPr>
          <p:cNvPr id="472" name="Google Shape;472;g127ec7da91e_0_243"/>
          <p:cNvSpPr txBox="1"/>
          <p:nvPr/>
        </p:nvSpPr>
        <p:spPr>
          <a:xfrm>
            <a:off x="311700" y="1223550"/>
            <a:ext cx="8520600" cy="4311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a:buNone/>
            </a:pPr>
            <a:r>
              <a:rPr lang="uk" sz="1600" b="1">
                <a:solidFill>
                  <a:schemeClr val="dk1"/>
                </a:solidFill>
                <a:highlight>
                  <a:schemeClr val="lt1"/>
                </a:highlight>
                <a:latin typeface="Roboto"/>
                <a:ea typeface="Roboto"/>
                <a:cs typeface="Roboto"/>
                <a:sym typeface="Roboto"/>
              </a:rPr>
              <a:t>Робота з віддаленим репозиторієм</a:t>
            </a:r>
            <a:endParaRPr sz="1200">
              <a:solidFill>
                <a:schemeClr val="dk1"/>
              </a:solidFill>
              <a:highlight>
                <a:schemeClr val="lt1"/>
              </a:highlight>
            </a:endParaRPr>
          </a:p>
        </p:txBody>
      </p:sp>
      <p:sp>
        <p:nvSpPr>
          <p:cNvPr id="473" name="Google Shape;473;g127ec7da91e_0_243"/>
          <p:cNvSpPr txBox="1"/>
          <p:nvPr/>
        </p:nvSpPr>
        <p:spPr>
          <a:xfrm>
            <a:off x="311700" y="1654650"/>
            <a:ext cx="3107400" cy="2281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uk" sz="1200">
                <a:solidFill>
                  <a:srgbClr val="24292F"/>
                </a:solidFill>
                <a:highlight>
                  <a:schemeClr val="lt1"/>
                </a:highlight>
                <a:latin typeface="Roboto"/>
                <a:ea typeface="Roboto"/>
                <a:cs typeface="Roboto"/>
                <a:sym typeface="Roboto"/>
              </a:rPr>
              <a:t>Заходимо до репозиторію.</a:t>
            </a:r>
            <a:endParaRPr sz="1200">
              <a:solidFill>
                <a:srgbClr val="24292F"/>
              </a:solidFill>
              <a:highlight>
                <a:schemeClr val="lt1"/>
              </a:highlight>
              <a:latin typeface="Roboto"/>
              <a:ea typeface="Roboto"/>
              <a:cs typeface="Roboto"/>
              <a:sym typeface="Roboto"/>
            </a:endParaRPr>
          </a:p>
          <a:p>
            <a:pPr marL="0" lvl="0" indent="0" algn="l" rtl="0">
              <a:lnSpc>
                <a:spcPct val="115000"/>
              </a:lnSpc>
              <a:spcBef>
                <a:spcPts val="0"/>
              </a:spcBef>
              <a:spcAft>
                <a:spcPts val="0"/>
              </a:spcAft>
              <a:buNone/>
            </a:pPr>
            <a:endParaRPr sz="1200" b="1">
              <a:solidFill>
                <a:srgbClr val="24292F"/>
              </a:solidFill>
              <a:highlight>
                <a:srgbClr val="FFF2CC"/>
              </a:highlight>
              <a:latin typeface="Roboto"/>
              <a:ea typeface="Roboto"/>
              <a:cs typeface="Roboto"/>
              <a:sym typeface="Roboto"/>
            </a:endParaRPr>
          </a:p>
          <a:p>
            <a:pPr marL="0" lvl="0" indent="0" algn="l" rtl="0">
              <a:lnSpc>
                <a:spcPct val="115000"/>
              </a:lnSpc>
              <a:spcBef>
                <a:spcPts val="0"/>
              </a:spcBef>
              <a:spcAft>
                <a:spcPts val="0"/>
              </a:spcAft>
              <a:buNone/>
            </a:pPr>
            <a:endParaRPr sz="1200" b="1">
              <a:solidFill>
                <a:srgbClr val="24292F"/>
              </a:solidFill>
              <a:highlight>
                <a:srgbClr val="FFF2CC"/>
              </a:highlight>
              <a:latin typeface="Roboto"/>
              <a:ea typeface="Roboto"/>
              <a:cs typeface="Roboto"/>
              <a:sym typeface="Roboto"/>
            </a:endParaRPr>
          </a:p>
          <a:p>
            <a:pPr marL="0" lvl="0" indent="0" algn="l" rtl="0">
              <a:lnSpc>
                <a:spcPct val="115000"/>
              </a:lnSpc>
              <a:spcBef>
                <a:spcPts val="0"/>
              </a:spcBef>
              <a:spcAft>
                <a:spcPts val="0"/>
              </a:spcAft>
              <a:buNone/>
            </a:pPr>
            <a:endParaRPr sz="1200" b="1">
              <a:solidFill>
                <a:srgbClr val="24292F"/>
              </a:solidFill>
              <a:highlight>
                <a:srgbClr val="FFF2CC"/>
              </a:highlight>
              <a:latin typeface="Roboto"/>
              <a:ea typeface="Roboto"/>
              <a:cs typeface="Roboto"/>
              <a:sym typeface="Roboto"/>
            </a:endParaRPr>
          </a:p>
          <a:p>
            <a:pPr marL="0" lvl="0" indent="0" algn="l" rtl="0">
              <a:lnSpc>
                <a:spcPct val="115000"/>
              </a:lnSpc>
              <a:spcBef>
                <a:spcPts val="0"/>
              </a:spcBef>
              <a:spcAft>
                <a:spcPts val="0"/>
              </a:spcAft>
              <a:buNone/>
            </a:pPr>
            <a:endParaRPr sz="1200" b="1">
              <a:solidFill>
                <a:srgbClr val="24292F"/>
              </a:solidFill>
              <a:highlight>
                <a:srgbClr val="FFF2CC"/>
              </a:highlight>
              <a:latin typeface="Roboto"/>
              <a:ea typeface="Roboto"/>
              <a:cs typeface="Roboto"/>
              <a:sym typeface="Roboto"/>
            </a:endParaRPr>
          </a:p>
          <a:p>
            <a:pPr marL="0" lvl="0" indent="0" algn="l" rtl="0">
              <a:lnSpc>
                <a:spcPct val="115000"/>
              </a:lnSpc>
              <a:spcBef>
                <a:spcPts val="0"/>
              </a:spcBef>
              <a:spcAft>
                <a:spcPts val="0"/>
              </a:spcAft>
              <a:buNone/>
            </a:pPr>
            <a:endParaRPr sz="1200" b="1">
              <a:solidFill>
                <a:srgbClr val="24292F"/>
              </a:solidFill>
              <a:highlight>
                <a:srgbClr val="FFF2CC"/>
              </a:highlight>
              <a:latin typeface="Roboto"/>
              <a:ea typeface="Roboto"/>
              <a:cs typeface="Roboto"/>
              <a:sym typeface="Roboto"/>
            </a:endParaRPr>
          </a:p>
          <a:p>
            <a:pPr marL="0" lvl="0" indent="0" algn="l" rtl="0">
              <a:lnSpc>
                <a:spcPct val="115000"/>
              </a:lnSpc>
              <a:spcBef>
                <a:spcPts val="0"/>
              </a:spcBef>
              <a:spcAft>
                <a:spcPts val="0"/>
              </a:spcAft>
              <a:buNone/>
            </a:pPr>
            <a:endParaRPr sz="1200" b="1">
              <a:solidFill>
                <a:srgbClr val="24292F"/>
              </a:solidFill>
              <a:highlight>
                <a:srgbClr val="FFF2CC"/>
              </a:highlight>
              <a:latin typeface="Roboto"/>
              <a:ea typeface="Roboto"/>
              <a:cs typeface="Roboto"/>
              <a:sym typeface="Roboto"/>
            </a:endParaRPr>
          </a:p>
          <a:p>
            <a:pPr marL="0" lvl="0" indent="0" algn="l" rtl="0">
              <a:lnSpc>
                <a:spcPct val="115000"/>
              </a:lnSpc>
              <a:spcBef>
                <a:spcPts val="0"/>
              </a:spcBef>
              <a:spcAft>
                <a:spcPts val="0"/>
              </a:spcAft>
              <a:buNone/>
            </a:pPr>
            <a:endParaRPr sz="1200" b="1">
              <a:solidFill>
                <a:srgbClr val="24292F"/>
              </a:solidFill>
              <a:highlight>
                <a:srgbClr val="FFF2CC"/>
              </a:highlight>
              <a:latin typeface="Roboto"/>
              <a:ea typeface="Roboto"/>
              <a:cs typeface="Roboto"/>
              <a:sym typeface="Roboto"/>
            </a:endParaRPr>
          </a:p>
          <a:p>
            <a:pPr marL="0" lvl="0" indent="0" algn="l" rtl="0">
              <a:lnSpc>
                <a:spcPct val="115000"/>
              </a:lnSpc>
              <a:spcBef>
                <a:spcPts val="0"/>
              </a:spcBef>
              <a:spcAft>
                <a:spcPts val="0"/>
              </a:spcAft>
              <a:buNone/>
            </a:pPr>
            <a:r>
              <a:rPr lang="uk" sz="1200">
                <a:solidFill>
                  <a:srgbClr val="24292F"/>
                </a:solidFill>
                <a:highlight>
                  <a:schemeClr val="lt1"/>
                </a:highlight>
                <a:latin typeface="Roboto"/>
                <a:ea typeface="Roboto"/>
                <a:cs typeface="Roboto"/>
                <a:sym typeface="Roboto"/>
              </a:rPr>
              <a:t>Бачимо 2 файли, які були в локальному репозиторії.</a:t>
            </a:r>
            <a:endParaRPr sz="1200" b="1">
              <a:solidFill>
                <a:srgbClr val="24292F"/>
              </a:solidFill>
              <a:highlight>
                <a:srgbClr val="FFF2CC"/>
              </a:highlight>
              <a:latin typeface="Roboto"/>
              <a:ea typeface="Roboto"/>
              <a:cs typeface="Roboto"/>
              <a:sym typeface="Roboto"/>
            </a:endParaRPr>
          </a:p>
        </p:txBody>
      </p:sp>
      <p:pic>
        <p:nvPicPr>
          <p:cNvPr id="474" name="Google Shape;474;g127ec7da91e_0_243"/>
          <p:cNvPicPr preferRelativeResize="0"/>
          <p:nvPr/>
        </p:nvPicPr>
        <p:blipFill>
          <a:blip r:embed="rId3">
            <a:alphaModFix/>
          </a:blip>
          <a:stretch>
            <a:fillRect/>
          </a:stretch>
        </p:blipFill>
        <p:spPr>
          <a:xfrm>
            <a:off x="3718325" y="3280050"/>
            <a:ext cx="5113873" cy="1753775"/>
          </a:xfrm>
          <a:prstGeom prst="rect">
            <a:avLst/>
          </a:prstGeom>
          <a:noFill/>
          <a:ln>
            <a:noFill/>
          </a:ln>
          <a:effectLst>
            <a:outerShdw blurRad="57150" dist="19050" dir="5400000" algn="bl" rotWithShape="0">
              <a:srgbClr val="000000">
                <a:alpha val="50000"/>
              </a:srgbClr>
            </a:outerShdw>
          </a:effectLst>
        </p:spPr>
      </p:pic>
      <p:pic>
        <p:nvPicPr>
          <p:cNvPr id="475" name="Google Shape;475;g127ec7da91e_0_243"/>
          <p:cNvPicPr preferRelativeResize="0"/>
          <p:nvPr/>
        </p:nvPicPr>
        <p:blipFill>
          <a:blip r:embed="rId4">
            <a:alphaModFix/>
          </a:blip>
          <a:stretch>
            <a:fillRect/>
          </a:stretch>
        </p:blipFill>
        <p:spPr>
          <a:xfrm>
            <a:off x="4843475" y="1644000"/>
            <a:ext cx="3988824" cy="1538800"/>
          </a:xfrm>
          <a:prstGeom prst="rect">
            <a:avLst/>
          </a:prstGeom>
          <a:noFill/>
          <a:ln>
            <a:noFill/>
          </a:ln>
          <a:effectLst>
            <a:outerShdw blurRad="57150" dist="19050" dir="5400000" algn="bl" rotWithShape="0">
              <a:srgbClr val="000000">
                <a:alpha val="50000"/>
              </a:srgbClr>
            </a:outerShdw>
          </a:effectLst>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sp>
        <p:nvSpPr>
          <p:cNvPr id="480" name="Google Shape;480;g127ec7da91e_0_25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uk">
                <a:latin typeface="Roboto"/>
                <a:ea typeface="Roboto"/>
                <a:cs typeface="Roboto"/>
                <a:sym typeface="Roboto"/>
              </a:rPr>
              <a:t>Основи роботи з GIT</a:t>
            </a:r>
            <a:endParaRPr>
              <a:latin typeface="Roboto"/>
              <a:ea typeface="Roboto"/>
              <a:cs typeface="Roboto"/>
              <a:sym typeface="Roboto"/>
            </a:endParaRPr>
          </a:p>
        </p:txBody>
      </p:sp>
      <p:sp>
        <p:nvSpPr>
          <p:cNvPr id="481" name="Google Shape;481;g127ec7da91e_0_253"/>
          <p:cNvSpPr txBox="1"/>
          <p:nvPr/>
        </p:nvSpPr>
        <p:spPr>
          <a:xfrm>
            <a:off x="311700" y="1223550"/>
            <a:ext cx="8520600" cy="4311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a:buNone/>
            </a:pPr>
            <a:r>
              <a:rPr lang="uk" sz="1600" b="1">
                <a:solidFill>
                  <a:schemeClr val="dk1"/>
                </a:solidFill>
                <a:highlight>
                  <a:schemeClr val="lt1"/>
                </a:highlight>
                <a:latin typeface="Roboto"/>
                <a:ea typeface="Roboto"/>
                <a:cs typeface="Roboto"/>
                <a:sym typeface="Roboto"/>
              </a:rPr>
              <a:t>Робота з віддаленим репозиторієм</a:t>
            </a:r>
            <a:endParaRPr sz="1200">
              <a:solidFill>
                <a:schemeClr val="dk1"/>
              </a:solidFill>
              <a:highlight>
                <a:schemeClr val="lt1"/>
              </a:highlight>
            </a:endParaRPr>
          </a:p>
        </p:txBody>
      </p:sp>
      <p:sp>
        <p:nvSpPr>
          <p:cNvPr id="482" name="Google Shape;482;g127ec7da91e_0_253"/>
          <p:cNvSpPr txBox="1"/>
          <p:nvPr/>
        </p:nvSpPr>
        <p:spPr>
          <a:xfrm>
            <a:off x="311700" y="1654650"/>
            <a:ext cx="8520600" cy="10065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uk" sz="1200">
                <a:solidFill>
                  <a:srgbClr val="24292F"/>
                </a:solidFill>
                <a:highlight>
                  <a:schemeClr val="lt1"/>
                </a:highlight>
                <a:latin typeface="Roboto"/>
                <a:ea typeface="Roboto"/>
                <a:cs typeface="Roboto"/>
                <a:sym typeface="Roboto"/>
              </a:rPr>
              <a:t>Наступний крок, який ми маємо виконати, це клонування репозиторію з GitHub на локальний комп’ютер. Наприклад, ви тестувальник-автоматизатор і приєдналися до проекту. Вам потрібно буде завантажити автотести на свій комп’ютер. Спробуємо це зробити. </a:t>
            </a:r>
            <a:endParaRPr sz="1200">
              <a:solidFill>
                <a:srgbClr val="24292F"/>
              </a:solidFill>
              <a:highlight>
                <a:schemeClr val="lt1"/>
              </a:highlight>
              <a:latin typeface="Roboto"/>
              <a:ea typeface="Roboto"/>
              <a:cs typeface="Roboto"/>
              <a:sym typeface="Roboto"/>
            </a:endParaRPr>
          </a:p>
          <a:p>
            <a:pPr marL="0" lvl="0" indent="0" algn="l" rtl="0">
              <a:lnSpc>
                <a:spcPct val="115000"/>
              </a:lnSpc>
              <a:spcBef>
                <a:spcPts val="0"/>
              </a:spcBef>
              <a:spcAft>
                <a:spcPts val="0"/>
              </a:spcAft>
              <a:buNone/>
            </a:pPr>
            <a:r>
              <a:rPr lang="uk" sz="1200">
                <a:solidFill>
                  <a:srgbClr val="24292F"/>
                </a:solidFill>
                <a:highlight>
                  <a:schemeClr val="lt1"/>
                </a:highlight>
                <a:latin typeface="Roboto"/>
                <a:ea typeface="Roboto"/>
                <a:cs typeface="Roboto"/>
                <a:sym typeface="Roboto"/>
              </a:rPr>
              <a:t>Для початку, створимо нову папку, наприклад, GitRepo.</a:t>
            </a:r>
            <a:endParaRPr sz="1200">
              <a:solidFill>
                <a:srgbClr val="24292F"/>
              </a:solidFill>
              <a:highlight>
                <a:schemeClr val="lt1"/>
              </a:highlight>
              <a:latin typeface="Roboto"/>
              <a:ea typeface="Roboto"/>
              <a:cs typeface="Roboto"/>
              <a:sym typeface="Roboto"/>
            </a:endParaRPr>
          </a:p>
        </p:txBody>
      </p:sp>
      <p:pic>
        <p:nvPicPr>
          <p:cNvPr id="483" name="Google Shape;483;g127ec7da91e_0_253"/>
          <p:cNvPicPr preferRelativeResize="0"/>
          <p:nvPr/>
        </p:nvPicPr>
        <p:blipFill>
          <a:blip r:embed="rId3">
            <a:alphaModFix/>
          </a:blip>
          <a:stretch>
            <a:fillRect/>
          </a:stretch>
        </p:blipFill>
        <p:spPr>
          <a:xfrm>
            <a:off x="1235875" y="2661150"/>
            <a:ext cx="6672251" cy="2286600"/>
          </a:xfrm>
          <a:prstGeom prst="rect">
            <a:avLst/>
          </a:prstGeom>
          <a:noFill/>
          <a:ln>
            <a:noFill/>
          </a:ln>
          <a:effectLst>
            <a:outerShdw blurRad="57150" dist="19050" dir="5400000" algn="bl" rotWithShape="0">
              <a:srgbClr val="000000">
                <a:alpha val="50000"/>
              </a:srgbClr>
            </a:outerShdw>
          </a:effectLst>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g127ec7da91e_0_26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uk">
                <a:latin typeface="Roboto"/>
                <a:ea typeface="Roboto"/>
                <a:cs typeface="Roboto"/>
                <a:sym typeface="Roboto"/>
              </a:rPr>
              <a:t>Основи роботи з GIT</a:t>
            </a:r>
            <a:endParaRPr>
              <a:latin typeface="Roboto"/>
              <a:ea typeface="Roboto"/>
              <a:cs typeface="Roboto"/>
              <a:sym typeface="Roboto"/>
            </a:endParaRPr>
          </a:p>
        </p:txBody>
      </p:sp>
      <p:sp>
        <p:nvSpPr>
          <p:cNvPr id="489" name="Google Shape;489;g127ec7da91e_0_262"/>
          <p:cNvSpPr txBox="1"/>
          <p:nvPr/>
        </p:nvSpPr>
        <p:spPr>
          <a:xfrm>
            <a:off x="311700" y="1223550"/>
            <a:ext cx="8520600" cy="4311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a:buNone/>
            </a:pPr>
            <a:r>
              <a:rPr lang="uk" sz="1600" b="1">
                <a:solidFill>
                  <a:schemeClr val="dk1"/>
                </a:solidFill>
                <a:highlight>
                  <a:schemeClr val="lt1"/>
                </a:highlight>
                <a:latin typeface="Roboto"/>
                <a:ea typeface="Roboto"/>
                <a:cs typeface="Roboto"/>
                <a:sym typeface="Roboto"/>
              </a:rPr>
              <a:t>Робота з віддаленим репозиторієм</a:t>
            </a:r>
            <a:endParaRPr sz="1200">
              <a:solidFill>
                <a:schemeClr val="dk1"/>
              </a:solidFill>
              <a:highlight>
                <a:schemeClr val="lt1"/>
              </a:highlight>
            </a:endParaRPr>
          </a:p>
        </p:txBody>
      </p:sp>
      <p:sp>
        <p:nvSpPr>
          <p:cNvPr id="490" name="Google Shape;490;g127ec7da91e_0_262"/>
          <p:cNvSpPr txBox="1"/>
          <p:nvPr/>
        </p:nvSpPr>
        <p:spPr>
          <a:xfrm>
            <a:off x="311700" y="1654650"/>
            <a:ext cx="8520600" cy="3693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uk" sz="1200">
                <a:solidFill>
                  <a:srgbClr val="24292F"/>
                </a:solidFill>
                <a:highlight>
                  <a:schemeClr val="lt1"/>
                </a:highlight>
                <a:latin typeface="Roboto"/>
                <a:ea typeface="Roboto"/>
                <a:cs typeface="Roboto"/>
                <a:sym typeface="Roboto"/>
              </a:rPr>
              <a:t>Потім на GitHub створюємо новий репозиторій. Переходимо до репозиторіїв:</a:t>
            </a:r>
            <a:endParaRPr sz="1200">
              <a:solidFill>
                <a:srgbClr val="24292F"/>
              </a:solidFill>
              <a:highlight>
                <a:schemeClr val="lt1"/>
              </a:highlight>
              <a:latin typeface="Roboto"/>
              <a:ea typeface="Roboto"/>
              <a:cs typeface="Roboto"/>
              <a:sym typeface="Roboto"/>
            </a:endParaRPr>
          </a:p>
        </p:txBody>
      </p:sp>
      <p:pic>
        <p:nvPicPr>
          <p:cNvPr id="491" name="Google Shape;491;g127ec7da91e_0_262"/>
          <p:cNvPicPr preferRelativeResize="0"/>
          <p:nvPr/>
        </p:nvPicPr>
        <p:blipFill>
          <a:blip r:embed="rId3">
            <a:alphaModFix/>
          </a:blip>
          <a:stretch>
            <a:fillRect/>
          </a:stretch>
        </p:blipFill>
        <p:spPr>
          <a:xfrm>
            <a:off x="425187" y="2023950"/>
            <a:ext cx="8293626" cy="1882500"/>
          </a:xfrm>
          <a:prstGeom prst="rect">
            <a:avLst/>
          </a:prstGeom>
          <a:noFill/>
          <a:ln>
            <a:noFill/>
          </a:ln>
          <a:effectLst>
            <a:outerShdw blurRad="57150" dist="19050" dir="5400000" algn="bl" rotWithShape="0">
              <a:srgbClr val="000000">
                <a:alpha val="50000"/>
              </a:srgbClr>
            </a:outerShdw>
          </a:effectLst>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495"/>
        <p:cNvGrpSpPr/>
        <p:nvPr/>
      </p:nvGrpSpPr>
      <p:grpSpPr>
        <a:xfrm>
          <a:off x="0" y="0"/>
          <a:ext cx="0" cy="0"/>
          <a:chOff x="0" y="0"/>
          <a:chExt cx="0" cy="0"/>
        </a:xfrm>
      </p:grpSpPr>
      <p:sp>
        <p:nvSpPr>
          <p:cNvPr id="496" name="Google Shape;496;g127ec7da91e_0_27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uk">
                <a:latin typeface="Roboto"/>
                <a:ea typeface="Roboto"/>
                <a:cs typeface="Roboto"/>
                <a:sym typeface="Roboto"/>
              </a:rPr>
              <a:t>Основи роботи з GIT</a:t>
            </a:r>
            <a:endParaRPr>
              <a:latin typeface="Roboto"/>
              <a:ea typeface="Roboto"/>
              <a:cs typeface="Roboto"/>
              <a:sym typeface="Roboto"/>
            </a:endParaRPr>
          </a:p>
        </p:txBody>
      </p:sp>
      <p:sp>
        <p:nvSpPr>
          <p:cNvPr id="497" name="Google Shape;497;g127ec7da91e_0_271"/>
          <p:cNvSpPr txBox="1"/>
          <p:nvPr/>
        </p:nvSpPr>
        <p:spPr>
          <a:xfrm>
            <a:off x="311700" y="1223550"/>
            <a:ext cx="8520600" cy="4311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a:buNone/>
            </a:pPr>
            <a:r>
              <a:rPr lang="uk" sz="1600" b="1">
                <a:solidFill>
                  <a:schemeClr val="dk1"/>
                </a:solidFill>
                <a:highlight>
                  <a:schemeClr val="lt1"/>
                </a:highlight>
                <a:latin typeface="Roboto"/>
                <a:ea typeface="Roboto"/>
                <a:cs typeface="Roboto"/>
                <a:sym typeface="Roboto"/>
              </a:rPr>
              <a:t>Робота з віддаленим репозиторієм</a:t>
            </a:r>
            <a:endParaRPr sz="1200">
              <a:solidFill>
                <a:schemeClr val="dk1"/>
              </a:solidFill>
              <a:highlight>
                <a:schemeClr val="lt1"/>
              </a:highlight>
            </a:endParaRPr>
          </a:p>
        </p:txBody>
      </p:sp>
      <p:sp>
        <p:nvSpPr>
          <p:cNvPr id="498" name="Google Shape;498;g127ec7da91e_0_271"/>
          <p:cNvSpPr txBox="1"/>
          <p:nvPr/>
        </p:nvSpPr>
        <p:spPr>
          <a:xfrm>
            <a:off x="311700" y="1654650"/>
            <a:ext cx="8520600" cy="3693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uk" sz="1200">
                <a:solidFill>
                  <a:srgbClr val="24292F"/>
                </a:solidFill>
                <a:highlight>
                  <a:schemeClr val="lt1"/>
                </a:highlight>
                <a:latin typeface="Roboto"/>
                <a:ea typeface="Roboto"/>
                <a:cs typeface="Roboto"/>
                <a:sym typeface="Roboto"/>
              </a:rPr>
              <a:t>Натискаємо “Новий” (New).</a:t>
            </a:r>
            <a:endParaRPr sz="1200">
              <a:solidFill>
                <a:srgbClr val="24292F"/>
              </a:solidFill>
              <a:highlight>
                <a:schemeClr val="lt1"/>
              </a:highlight>
              <a:latin typeface="Roboto"/>
              <a:ea typeface="Roboto"/>
              <a:cs typeface="Roboto"/>
              <a:sym typeface="Roboto"/>
            </a:endParaRPr>
          </a:p>
        </p:txBody>
      </p:sp>
      <p:pic>
        <p:nvPicPr>
          <p:cNvPr id="499" name="Google Shape;499;g127ec7da91e_0_271"/>
          <p:cNvPicPr preferRelativeResize="0"/>
          <p:nvPr/>
        </p:nvPicPr>
        <p:blipFill>
          <a:blip r:embed="rId3">
            <a:alphaModFix/>
          </a:blip>
          <a:stretch>
            <a:fillRect/>
          </a:stretch>
        </p:blipFill>
        <p:spPr>
          <a:xfrm>
            <a:off x="633038" y="2023938"/>
            <a:ext cx="7877925" cy="2485325"/>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503"/>
        <p:cNvGrpSpPr/>
        <p:nvPr/>
      </p:nvGrpSpPr>
      <p:grpSpPr>
        <a:xfrm>
          <a:off x="0" y="0"/>
          <a:ext cx="0" cy="0"/>
          <a:chOff x="0" y="0"/>
          <a:chExt cx="0" cy="0"/>
        </a:xfrm>
      </p:grpSpPr>
      <p:sp>
        <p:nvSpPr>
          <p:cNvPr id="504" name="Google Shape;504;g127ec7da91e_0_28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uk">
                <a:latin typeface="Roboto"/>
                <a:ea typeface="Roboto"/>
                <a:cs typeface="Roboto"/>
                <a:sym typeface="Roboto"/>
              </a:rPr>
              <a:t>Основи роботи з GIT</a:t>
            </a:r>
            <a:endParaRPr>
              <a:latin typeface="Roboto"/>
              <a:ea typeface="Roboto"/>
              <a:cs typeface="Roboto"/>
              <a:sym typeface="Roboto"/>
            </a:endParaRPr>
          </a:p>
        </p:txBody>
      </p:sp>
      <p:sp>
        <p:nvSpPr>
          <p:cNvPr id="505" name="Google Shape;505;g127ec7da91e_0_280"/>
          <p:cNvSpPr txBox="1"/>
          <p:nvPr/>
        </p:nvSpPr>
        <p:spPr>
          <a:xfrm>
            <a:off x="311700" y="1223550"/>
            <a:ext cx="8520600" cy="4311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a:buNone/>
            </a:pPr>
            <a:r>
              <a:rPr lang="uk" sz="1600" b="1">
                <a:solidFill>
                  <a:schemeClr val="dk1"/>
                </a:solidFill>
                <a:highlight>
                  <a:schemeClr val="lt1"/>
                </a:highlight>
                <a:latin typeface="Roboto"/>
                <a:ea typeface="Roboto"/>
                <a:cs typeface="Roboto"/>
                <a:sym typeface="Roboto"/>
              </a:rPr>
              <a:t>Робота з віддаленим репозиторієм</a:t>
            </a:r>
            <a:endParaRPr sz="1200">
              <a:solidFill>
                <a:schemeClr val="dk1"/>
              </a:solidFill>
              <a:highlight>
                <a:schemeClr val="lt1"/>
              </a:highlight>
            </a:endParaRPr>
          </a:p>
        </p:txBody>
      </p:sp>
      <p:sp>
        <p:nvSpPr>
          <p:cNvPr id="506" name="Google Shape;506;g127ec7da91e_0_280"/>
          <p:cNvSpPr txBox="1"/>
          <p:nvPr/>
        </p:nvSpPr>
        <p:spPr>
          <a:xfrm>
            <a:off x="311700" y="1654650"/>
            <a:ext cx="4553100" cy="581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uk" sz="1200">
                <a:solidFill>
                  <a:srgbClr val="24292F"/>
                </a:solidFill>
                <a:highlight>
                  <a:schemeClr val="lt1"/>
                </a:highlight>
                <a:latin typeface="Roboto"/>
                <a:ea typeface="Roboto"/>
                <a:cs typeface="Roboto"/>
                <a:sym typeface="Roboto"/>
              </a:rPr>
              <a:t>Назвемо, наприклад, </a:t>
            </a:r>
            <a:r>
              <a:rPr lang="uk" sz="1200" b="1">
                <a:solidFill>
                  <a:srgbClr val="24292F"/>
                </a:solidFill>
                <a:highlight>
                  <a:schemeClr val="lt1"/>
                </a:highlight>
                <a:latin typeface="Roboto"/>
                <a:ea typeface="Roboto"/>
                <a:cs typeface="Roboto"/>
                <a:sym typeface="Roboto"/>
              </a:rPr>
              <a:t>second-repo</a:t>
            </a:r>
            <a:r>
              <a:rPr lang="uk" sz="1200">
                <a:solidFill>
                  <a:srgbClr val="24292F"/>
                </a:solidFill>
                <a:highlight>
                  <a:schemeClr val="lt1"/>
                </a:highlight>
                <a:latin typeface="Roboto"/>
                <a:ea typeface="Roboto"/>
                <a:cs typeface="Roboto"/>
                <a:sym typeface="Roboto"/>
              </a:rPr>
              <a:t>  i натискаємо “Створити репозиторій” (Create repository).</a:t>
            </a:r>
            <a:endParaRPr sz="1200">
              <a:solidFill>
                <a:srgbClr val="24292F"/>
              </a:solidFill>
              <a:highlight>
                <a:schemeClr val="lt1"/>
              </a:highlight>
              <a:latin typeface="Roboto"/>
              <a:ea typeface="Roboto"/>
              <a:cs typeface="Roboto"/>
              <a:sym typeface="Roboto"/>
            </a:endParaRPr>
          </a:p>
        </p:txBody>
      </p:sp>
      <p:pic>
        <p:nvPicPr>
          <p:cNvPr id="507" name="Google Shape;507;g127ec7da91e_0_280"/>
          <p:cNvPicPr preferRelativeResize="0"/>
          <p:nvPr/>
        </p:nvPicPr>
        <p:blipFill>
          <a:blip r:embed="rId3">
            <a:alphaModFix/>
          </a:blip>
          <a:stretch>
            <a:fillRect/>
          </a:stretch>
        </p:blipFill>
        <p:spPr>
          <a:xfrm>
            <a:off x="5400675" y="1223550"/>
            <a:ext cx="3080800" cy="3827901"/>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511"/>
        <p:cNvGrpSpPr/>
        <p:nvPr/>
      </p:nvGrpSpPr>
      <p:grpSpPr>
        <a:xfrm>
          <a:off x="0" y="0"/>
          <a:ext cx="0" cy="0"/>
          <a:chOff x="0" y="0"/>
          <a:chExt cx="0" cy="0"/>
        </a:xfrm>
      </p:grpSpPr>
      <p:sp>
        <p:nvSpPr>
          <p:cNvPr id="512" name="Google Shape;512;g127ec7da91e_0_28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uk">
                <a:latin typeface="Roboto"/>
                <a:ea typeface="Roboto"/>
                <a:cs typeface="Roboto"/>
                <a:sym typeface="Roboto"/>
              </a:rPr>
              <a:t>Основи роботи з GIT</a:t>
            </a:r>
            <a:endParaRPr>
              <a:latin typeface="Roboto"/>
              <a:ea typeface="Roboto"/>
              <a:cs typeface="Roboto"/>
              <a:sym typeface="Roboto"/>
            </a:endParaRPr>
          </a:p>
        </p:txBody>
      </p:sp>
      <p:sp>
        <p:nvSpPr>
          <p:cNvPr id="513" name="Google Shape;513;g127ec7da91e_0_288"/>
          <p:cNvSpPr txBox="1"/>
          <p:nvPr/>
        </p:nvSpPr>
        <p:spPr>
          <a:xfrm>
            <a:off x="311700" y="1223550"/>
            <a:ext cx="8520600" cy="4311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a:buNone/>
            </a:pPr>
            <a:r>
              <a:rPr lang="uk" sz="1600" b="1">
                <a:solidFill>
                  <a:schemeClr val="dk1"/>
                </a:solidFill>
                <a:highlight>
                  <a:schemeClr val="lt1"/>
                </a:highlight>
                <a:latin typeface="Roboto"/>
                <a:ea typeface="Roboto"/>
                <a:cs typeface="Roboto"/>
                <a:sym typeface="Roboto"/>
              </a:rPr>
              <a:t>Робота з віддаленим репозиторієм</a:t>
            </a:r>
            <a:endParaRPr sz="1200">
              <a:solidFill>
                <a:schemeClr val="dk1"/>
              </a:solidFill>
              <a:highlight>
                <a:schemeClr val="lt1"/>
              </a:highlight>
            </a:endParaRPr>
          </a:p>
        </p:txBody>
      </p:sp>
      <p:sp>
        <p:nvSpPr>
          <p:cNvPr id="514" name="Google Shape;514;g127ec7da91e_0_288"/>
          <p:cNvSpPr txBox="1"/>
          <p:nvPr/>
        </p:nvSpPr>
        <p:spPr>
          <a:xfrm>
            <a:off x="311700" y="1654650"/>
            <a:ext cx="2527800" cy="2281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uk" sz="1200">
                <a:solidFill>
                  <a:srgbClr val="24292F"/>
                </a:solidFill>
                <a:highlight>
                  <a:schemeClr val="lt1"/>
                </a:highlight>
                <a:latin typeface="Roboto"/>
                <a:ea typeface="Roboto"/>
                <a:cs typeface="Roboto"/>
                <a:sym typeface="Roboto"/>
              </a:rPr>
              <a:t>В second-repo завантажимо декілька файлів зі свого комп’ютера (для учбових цілей, щоб спростити процес). Наприклад, ті файли, які ми використовували  у попередньому проекті: Test.txt, Test.docx. Можна вибрати будь-які інші, в даному випадку це не суттєво.</a:t>
            </a:r>
            <a:endParaRPr sz="1200">
              <a:solidFill>
                <a:srgbClr val="24292F"/>
              </a:solidFill>
              <a:highlight>
                <a:schemeClr val="lt1"/>
              </a:highlight>
              <a:latin typeface="Roboto"/>
              <a:ea typeface="Roboto"/>
              <a:cs typeface="Roboto"/>
              <a:sym typeface="Roboto"/>
            </a:endParaRPr>
          </a:p>
        </p:txBody>
      </p:sp>
      <p:pic>
        <p:nvPicPr>
          <p:cNvPr id="515" name="Google Shape;515;g127ec7da91e_0_288"/>
          <p:cNvPicPr preferRelativeResize="0"/>
          <p:nvPr/>
        </p:nvPicPr>
        <p:blipFill>
          <a:blip r:embed="rId3">
            <a:alphaModFix/>
          </a:blip>
          <a:stretch>
            <a:fillRect/>
          </a:stretch>
        </p:blipFill>
        <p:spPr>
          <a:xfrm>
            <a:off x="2839500" y="1654650"/>
            <a:ext cx="6063101" cy="2946776"/>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519"/>
        <p:cNvGrpSpPr/>
        <p:nvPr/>
      </p:nvGrpSpPr>
      <p:grpSpPr>
        <a:xfrm>
          <a:off x="0" y="0"/>
          <a:ext cx="0" cy="0"/>
          <a:chOff x="0" y="0"/>
          <a:chExt cx="0" cy="0"/>
        </a:xfrm>
      </p:grpSpPr>
      <p:sp>
        <p:nvSpPr>
          <p:cNvPr id="520" name="Google Shape;520;g127ec7da91e_0_29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uk">
                <a:latin typeface="Roboto"/>
                <a:ea typeface="Roboto"/>
                <a:cs typeface="Roboto"/>
                <a:sym typeface="Roboto"/>
              </a:rPr>
              <a:t>Основи роботи з GIT</a:t>
            </a:r>
            <a:endParaRPr>
              <a:latin typeface="Roboto"/>
              <a:ea typeface="Roboto"/>
              <a:cs typeface="Roboto"/>
              <a:sym typeface="Roboto"/>
            </a:endParaRPr>
          </a:p>
        </p:txBody>
      </p:sp>
      <p:sp>
        <p:nvSpPr>
          <p:cNvPr id="521" name="Google Shape;521;g127ec7da91e_0_296"/>
          <p:cNvSpPr txBox="1"/>
          <p:nvPr/>
        </p:nvSpPr>
        <p:spPr>
          <a:xfrm>
            <a:off x="311700" y="1223550"/>
            <a:ext cx="8520600" cy="4311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a:buNone/>
            </a:pPr>
            <a:r>
              <a:rPr lang="uk" sz="1600" b="1">
                <a:solidFill>
                  <a:schemeClr val="dk1"/>
                </a:solidFill>
                <a:highlight>
                  <a:schemeClr val="lt1"/>
                </a:highlight>
                <a:latin typeface="Roboto"/>
                <a:ea typeface="Roboto"/>
                <a:cs typeface="Roboto"/>
                <a:sym typeface="Roboto"/>
              </a:rPr>
              <a:t>Робота з віддаленим репозиторієм</a:t>
            </a:r>
            <a:endParaRPr sz="1200">
              <a:solidFill>
                <a:schemeClr val="dk1"/>
              </a:solidFill>
              <a:highlight>
                <a:schemeClr val="lt1"/>
              </a:highlight>
            </a:endParaRPr>
          </a:p>
        </p:txBody>
      </p:sp>
      <p:sp>
        <p:nvSpPr>
          <p:cNvPr id="522" name="Google Shape;522;g127ec7da91e_0_296"/>
          <p:cNvSpPr txBox="1"/>
          <p:nvPr/>
        </p:nvSpPr>
        <p:spPr>
          <a:xfrm>
            <a:off x="311700" y="1654650"/>
            <a:ext cx="2634300" cy="581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uk" sz="1200">
                <a:solidFill>
                  <a:srgbClr val="24292F"/>
                </a:solidFill>
                <a:highlight>
                  <a:schemeClr val="lt1"/>
                </a:highlight>
                <a:latin typeface="Roboto"/>
                <a:ea typeface="Roboto"/>
                <a:cs typeface="Roboto"/>
                <a:sym typeface="Roboto"/>
              </a:rPr>
              <a:t>Натискаємо “вибрати ваші файли” (choose your files).</a:t>
            </a:r>
            <a:endParaRPr sz="1200">
              <a:solidFill>
                <a:srgbClr val="24292F"/>
              </a:solidFill>
              <a:highlight>
                <a:schemeClr val="lt1"/>
              </a:highlight>
              <a:latin typeface="Roboto"/>
              <a:ea typeface="Roboto"/>
              <a:cs typeface="Roboto"/>
              <a:sym typeface="Roboto"/>
            </a:endParaRPr>
          </a:p>
        </p:txBody>
      </p:sp>
      <p:pic>
        <p:nvPicPr>
          <p:cNvPr id="523" name="Google Shape;523;g127ec7da91e_0_296"/>
          <p:cNvPicPr preferRelativeResize="0"/>
          <p:nvPr/>
        </p:nvPicPr>
        <p:blipFill>
          <a:blip r:embed="rId3">
            <a:alphaModFix/>
          </a:blip>
          <a:stretch>
            <a:fillRect/>
          </a:stretch>
        </p:blipFill>
        <p:spPr>
          <a:xfrm>
            <a:off x="2946071" y="1654647"/>
            <a:ext cx="5999303" cy="2935575"/>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527"/>
        <p:cNvGrpSpPr/>
        <p:nvPr/>
      </p:nvGrpSpPr>
      <p:grpSpPr>
        <a:xfrm>
          <a:off x="0" y="0"/>
          <a:ext cx="0" cy="0"/>
          <a:chOff x="0" y="0"/>
          <a:chExt cx="0" cy="0"/>
        </a:xfrm>
      </p:grpSpPr>
      <p:sp>
        <p:nvSpPr>
          <p:cNvPr id="528" name="Google Shape;528;g127ec7da91e_0_30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uk">
                <a:latin typeface="Roboto"/>
                <a:ea typeface="Roboto"/>
                <a:cs typeface="Roboto"/>
                <a:sym typeface="Roboto"/>
              </a:rPr>
              <a:t>Основи роботи з GIT</a:t>
            </a:r>
            <a:endParaRPr>
              <a:latin typeface="Roboto"/>
              <a:ea typeface="Roboto"/>
              <a:cs typeface="Roboto"/>
              <a:sym typeface="Roboto"/>
            </a:endParaRPr>
          </a:p>
        </p:txBody>
      </p:sp>
      <p:sp>
        <p:nvSpPr>
          <p:cNvPr id="529" name="Google Shape;529;g127ec7da91e_0_304"/>
          <p:cNvSpPr txBox="1"/>
          <p:nvPr/>
        </p:nvSpPr>
        <p:spPr>
          <a:xfrm>
            <a:off x="311700" y="1223550"/>
            <a:ext cx="8520600" cy="4311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a:buNone/>
            </a:pPr>
            <a:r>
              <a:rPr lang="uk" sz="1600" b="1">
                <a:solidFill>
                  <a:schemeClr val="dk1"/>
                </a:solidFill>
                <a:highlight>
                  <a:schemeClr val="lt1"/>
                </a:highlight>
                <a:latin typeface="Roboto"/>
                <a:ea typeface="Roboto"/>
                <a:cs typeface="Roboto"/>
                <a:sym typeface="Roboto"/>
              </a:rPr>
              <a:t>Робота з віддаленим репозиторієм</a:t>
            </a:r>
            <a:endParaRPr sz="1200">
              <a:solidFill>
                <a:schemeClr val="dk1"/>
              </a:solidFill>
              <a:highlight>
                <a:schemeClr val="lt1"/>
              </a:highlight>
            </a:endParaRPr>
          </a:p>
        </p:txBody>
      </p:sp>
      <p:sp>
        <p:nvSpPr>
          <p:cNvPr id="530" name="Google Shape;530;g127ec7da91e_0_304"/>
          <p:cNvSpPr txBox="1"/>
          <p:nvPr/>
        </p:nvSpPr>
        <p:spPr>
          <a:xfrm>
            <a:off x="311700" y="1654650"/>
            <a:ext cx="2634300" cy="581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uk" sz="1200">
                <a:solidFill>
                  <a:srgbClr val="24292F"/>
                </a:solidFill>
                <a:highlight>
                  <a:schemeClr val="lt1"/>
                </a:highlight>
                <a:latin typeface="Roboto"/>
                <a:ea typeface="Roboto"/>
                <a:cs typeface="Roboto"/>
                <a:sym typeface="Roboto"/>
              </a:rPr>
              <a:t>Вибираємо файли на локальному комп’ютері.</a:t>
            </a:r>
            <a:endParaRPr sz="1200">
              <a:solidFill>
                <a:srgbClr val="24292F"/>
              </a:solidFill>
              <a:highlight>
                <a:schemeClr val="lt1"/>
              </a:highlight>
              <a:latin typeface="Roboto"/>
              <a:ea typeface="Roboto"/>
              <a:cs typeface="Roboto"/>
              <a:sym typeface="Roboto"/>
            </a:endParaRPr>
          </a:p>
        </p:txBody>
      </p:sp>
      <p:pic>
        <p:nvPicPr>
          <p:cNvPr id="531" name="Google Shape;531;g127ec7da91e_0_304"/>
          <p:cNvPicPr preferRelativeResize="0"/>
          <p:nvPr/>
        </p:nvPicPr>
        <p:blipFill>
          <a:blip r:embed="rId3">
            <a:alphaModFix/>
          </a:blip>
          <a:stretch>
            <a:fillRect/>
          </a:stretch>
        </p:blipFill>
        <p:spPr>
          <a:xfrm>
            <a:off x="3340150" y="1654650"/>
            <a:ext cx="5492150" cy="3295974"/>
          </a:xfrm>
          <a:prstGeom prst="rect">
            <a:avLst/>
          </a:prstGeom>
          <a:noFill/>
          <a:ln>
            <a:noFill/>
          </a:ln>
          <a:effectLst>
            <a:outerShdw blurRad="57150" dist="19050" dir="5400000" algn="bl" rotWithShape="0">
              <a:srgbClr val="000000">
                <a:alpha val="50000"/>
              </a:srgbClr>
            </a:outerShdw>
          </a:effectLst>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535"/>
        <p:cNvGrpSpPr/>
        <p:nvPr/>
      </p:nvGrpSpPr>
      <p:grpSpPr>
        <a:xfrm>
          <a:off x="0" y="0"/>
          <a:ext cx="0" cy="0"/>
          <a:chOff x="0" y="0"/>
          <a:chExt cx="0" cy="0"/>
        </a:xfrm>
      </p:grpSpPr>
      <p:sp>
        <p:nvSpPr>
          <p:cNvPr id="536" name="Google Shape;536;g127ec7da91e_0_31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uk">
                <a:latin typeface="Roboto"/>
                <a:ea typeface="Roboto"/>
                <a:cs typeface="Roboto"/>
                <a:sym typeface="Roboto"/>
              </a:rPr>
              <a:t>Основи роботи з GIT</a:t>
            </a:r>
            <a:endParaRPr>
              <a:latin typeface="Roboto"/>
              <a:ea typeface="Roboto"/>
              <a:cs typeface="Roboto"/>
              <a:sym typeface="Roboto"/>
            </a:endParaRPr>
          </a:p>
        </p:txBody>
      </p:sp>
      <p:sp>
        <p:nvSpPr>
          <p:cNvPr id="537" name="Google Shape;537;g127ec7da91e_0_312"/>
          <p:cNvSpPr txBox="1"/>
          <p:nvPr/>
        </p:nvSpPr>
        <p:spPr>
          <a:xfrm>
            <a:off x="311700" y="1223550"/>
            <a:ext cx="8520600" cy="4311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a:buNone/>
            </a:pPr>
            <a:r>
              <a:rPr lang="uk" sz="1600" b="1">
                <a:solidFill>
                  <a:schemeClr val="dk1"/>
                </a:solidFill>
                <a:highlight>
                  <a:schemeClr val="lt1"/>
                </a:highlight>
                <a:latin typeface="Roboto"/>
                <a:ea typeface="Roboto"/>
                <a:cs typeface="Roboto"/>
                <a:sym typeface="Roboto"/>
              </a:rPr>
              <a:t>Робота з віддаленим репозиторієм</a:t>
            </a:r>
            <a:endParaRPr sz="1200">
              <a:solidFill>
                <a:schemeClr val="dk1"/>
              </a:solidFill>
              <a:highlight>
                <a:schemeClr val="lt1"/>
              </a:highlight>
            </a:endParaRPr>
          </a:p>
        </p:txBody>
      </p:sp>
      <p:sp>
        <p:nvSpPr>
          <p:cNvPr id="538" name="Google Shape;538;g127ec7da91e_0_312"/>
          <p:cNvSpPr txBox="1"/>
          <p:nvPr/>
        </p:nvSpPr>
        <p:spPr>
          <a:xfrm>
            <a:off x="311700" y="1654650"/>
            <a:ext cx="2634300" cy="3693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uk" sz="1200">
                <a:solidFill>
                  <a:srgbClr val="24292F"/>
                </a:solidFill>
                <a:highlight>
                  <a:schemeClr val="lt1"/>
                </a:highlight>
                <a:latin typeface="Roboto"/>
                <a:ea typeface="Roboto"/>
                <a:cs typeface="Roboto"/>
                <a:sym typeface="Roboto"/>
              </a:rPr>
              <a:t>Натискаємо “Сommit changes”.</a:t>
            </a:r>
            <a:endParaRPr sz="1200">
              <a:solidFill>
                <a:srgbClr val="24292F"/>
              </a:solidFill>
              <a:highlight>
                <a:schemeClr val="lt1"/>
              </a:highlight>
              <a:latin typeface="Roboto"/>
              <a:ea typeface="Roboto"/>
              <a:cs typeface="Roboto"/>
              <a:sym typeface="Roboto"/>
            </a:endParaRPr>
          </a:p>
        </p:txBody>
      </p:sp>
      <p:pic>
        <p:nvPicPr>
          <p:cNvPr id="539" name="Google Shape;539;g127ec7da91e_0_312"/>
          <p:cNvPicPr preferRelativeResize="0"/>
          <p:nvPr/>
        </p:nvPicPr>
        <p:blipFill>
          <a:blip r:embed="rId3">
            <a:alphaModFix/>
          </a:blip>
          <a:stretch>
            <a:fillRect/>
          </a:stretch>
        </p:blipFill>
        <p:spPr>
          <a:xfrm>
            <a:off x="3518298" y="1654648"/>
            <a:ext cx="4171001" cy="3342876"/>
          </a:xfrm>
          <a:prstGeom prst="rect">
            <a:avLst/>
          </a:prstGeom>
          <a:noFill/>
          <a:ln>
            <a:noFill/>
          </a:ln>
          <a:effectLst>
            <a:outerShdw blurRad="57150" dist="19050" dir="5400000" algn="bl" rotWithShape="0">
              <a:srgbClr val="000000">
                <a:alpha val="50000"/>
              </a:srgbClr>
            </a:outerShdw>
          </a:effec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g1252f01a4bc_0_1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uk">
                <a:latin typeface="Roboto"/>
                <a:ea typeface="Roboto"/>
                <a:cs typeface="Roboto"/>
                <a:sym typeface="Roboto"/>
              </a:rPr>
              <a:t>Основи роботи з GIT</a:t>
            </a:r>
            <a:endParaRPr>
              <a:latin typeface="Roboto"/>
              <a:ea typeface="Roboto"/>
              <a:cs typeface="Roboto"/>
              <a:sym typeface="Roboto"/>
            </a:endParaRPr>
          </a:p>
        </p:txBody>
      </p:sp>
      <p:sp>
        <p:nvSpPr>
          <p:cNvPr id="89" name="Google Shape;89;g1252f01a4bc_0_19"/>
          <p:cNvSpPr txBox="1"/>
          <p:nvPr/>
        </p:nvSpPr>
        <p:spPr>
          <a:xfrm>
            <a:off x="311700" y="1223550"/>
            <a:ext cx="8520600" cy="14295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uk" sz="1600" b="1">
                <a:solidFill>
                  <a:schemeClr val="dk1"/>
                </a:solidFill>
                <a:highlight>
                  <a:schemeClr val="lt1"/>
                </a:highlight>
                <a:latin typeface="Roboto"/>
                <a:ea typeface="Roboto"/>
                <a:cs typeface="Roboto"/>
                <a:sym typeface="Roboto"/>
              </a:rPr>
              <a:t>Початок роботи з GIT</a:t>
            </a:r>
            <a:endParaRPr sz="1600">
              <a:solidFill>
                <a:schemeClr val="dk1"/>
              </a:solidFill>
              <a:highlight>
                <a:schemeClr val="lt1"/>
              </a:highlight>
              <a:latin typeface="Roboto"/>
              <a:ea typeface="Roboto"/>
              <a:cs typeface="Roboto"/>
              <a:sym typeface="Roboto"/>
            </a:endParaRPr>
          </a:p>
          <a:p>
            <a:pPr marL="457200" lvl="0" indent="-304800" algn="l" rtl="0">
              <a:lnSpc>
                <a:spcPct val="115000"/>
              </a:lnSpc>
              <a:spcBef>
                <a:spcPts val="2200"/>
              </a:spcBef>
              <a:spcAft>
                <a:spcPts val="0"/>
              </a:spcAft>
              <a:buClr>
                <a:schemeClr val="dk1"/>
              </a:buClr>
              <a:buSzPts val="1200"/>
              <a:buFont typeface="Roboto"/>
              <a:buAutoNum type="arabicPeriod"/>
            </a:pPr>
            <a:r>
              <a:rPr lang="uk" sz="1200">
                <a:solidFill>
                  <a:schemeClr val="dk1"/>
                </a:solidFill>
                <a:highlight>
                  <a:schemeClr val="lt1"/>
                </a:highlight>
                <a:latin typeface="Roboto"/>
                <a:ea typeface="Roboto"/>
                <a:cs typeface="Roboto"/>
                <a:sym typeface="Roboto"/>
              </a:rPr>
              <a:t>Завантажити та встановити git:  </a:t>
            </a:r>
            <a:r>
              <a:rPr lang="uk" sz="1200" u="sng">
                <a:solidFill>
                  <a:schemeClr val="accent5"/>
                </a:solidFill>
                <a:highlight>
                  <a:schemeClr val="lt1"/>
                </a:highlight>
                <a:latin typeface="Roboto"/>
                <a:ea typeface="Roboto"/>
                <a:cs typeface="Roboto"/>
                <a:sym typeface="Roboto"/>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https://git-scm.com/downloads</a:t>
            </a:r>
            <a:endParaRPr sz="1200">
              <a:solidFill>
                <a:schemeClr val="dk1"/>
              </a:solidFill>
              <a:highlight>
                <a:schemeClr val="lt1"/>
              </a:highlight>
              <a:latin typeface="Roboto"/>
              <a:ea typeface="Roboto"/>
              <a:cs typeface="Roboto"/>
              <a:sym typeface="Roboto"/>
            </a:endParaRPr>
          </a:p>
          <a:p>
            <a:pPr marL="457200" lvl="0" indent="0" algn="l" rtl="0">
              <a:lnSpc>
                <a:spcPct val="115000"/>
              </a:lnSpc>
              <a:spcBef>
                <a:spcPts val="2200"/>
              </a:spcBef>
              <a:spcAft>
                <a:spcPts val="0"/>
              </a:spcAft>
              <a:buNone/>
            </a:pPr>
            <a:r>
              <a:rPr lang="uk" sz="1200">
                <a:solidFill>
                  <a:schemeClr val="dk1"/>
                </a:solidFill>
                <a:highlight>
                  <a:schemeClr val="lt1"/>
                </a:highlight>
                <a:latin typeface="Roboto"/>
                <a:ea typeface="Roboto"/>
                <a:cs typeface="Roboto"/>
                <a:sym typeface="Roboto"/>
              </a:rPr>
              <a:t>(наприклад, для Windows):</a:t>
            </a:r>
            <a:endParaRPr sz="1200">
              <a:solidFill>
                <a:schemeClr val="dk1"/>
              </a:solidFill>
              <a:highlight>
                <a:schemeClr val="lt1"/>
              </a:highlight>
              <a:latin typeface="Roboto"/>
              <a:ea typeface="Roboto"/>
              <a:cs typeface="Roboto"/>
              <a:sym typeface="Roboto"/>
            </a:endParaRPr>
          </a:p>
        </p:txBody>
      </p:sp>
      <p:pic>
        <p:nvPicPr>
          <p:cNvPr id="90" name="Google Shape;90;g1252f01a4bc_0_19"/>
          <p:cNvPicPr preferRelativeResize="0"/>
          <p:nvPr/>
        </p:nvPicPr>
        <p:blipFill>
          <a:blip r:embed="rId4">
            <a:alphaModFix/>
          </a:blip>
          <a:stretch>
            <a:fillRect/>
          </a:stretch>
        </p:blipFill>
        <p:spPr>
          <a:xfrm>
            <a:off x="1623413" y="2653050"/>
            <a:ext cx="5897174" cy="1973251"/>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543"/>
        <p:cNvGrpSpPr/>
        <p:nvPr/>
      </p:nvGrpSpPr>
      <p:grpSpPr>
        <a:xfrm>
          <a:off x="0" y="0"/>
          <a:ext cx="0" cy="0"/>
          <a:chOff x="0" y="0"/>
          <a:chExt cx="0" cy="0"/>
        </a:xfrm>
      </p:grpSpPr>
      <p:sp>
        <p:nvSpPr>
          <p:cNvPr id="544" name="Google Shape;544;g127ec7da91e_0_32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uk">
                <a:latin typeface="Roboto"/>
                <a:ea typeface="Roboto"/>
                <a:cs typeface="Roboto"/>
                <a:sym typeface="Roboto"/>
              </a:rPr>
              <a:t>Основи роботи з GIT</a:t>
            </a:r>
            <a:endParaRPr>
              <a:latin typeface="Roboto"/>
              <a:ea typeface="Roboto"/>
              <a:cs typeface="Roboto"/>
              <a:sym typeface="Roboto"/>
            </a:endParaRPr>
          </a:p>
        </p:txBody>
      </p:sp>
      <p:sp>
        <p:nvSpPr>
          <p:cNvPr id="545" name="Google Shape;545;g127ec7da91e_0_320"/>
          <p:cNvSpPr txBox="1"/>
          <p:nvPr/>
        </p:nvSpPr>
        <p:spPr>
          <a:xfrm>
            <a:off x="311700" y="1223550"/>
            <a:ext cx="8520600" cy="4311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a:buNone/>
            </a:pPr>
            <a:r>
              <a:rPr lang="uk" sz="1600" b="1">
                <a:solidFill>
                  <a:schemeClr val="dk1"/>
                </a:solidFill>
                <a:highlight>
                  <a:schemeClr val="lt1"/>
                </a:highlight>
                <a:latin typeface="Roboto"/>
                <a:ea typeface="Roboto"/>
                <a:cs typeface="Roboto"/>
                <a:sym typeface="Roboto"/>
              </a:rPr>
              <a:t>Робота з віддаленим репозиторієм</a:t>
            </a:r>
            <a:endParaRPr sz="1200">
              <a:solidFill>
                <a:schemeClr val="dk1"/>
              </a:solidFill>
              <a:highlight>
                <a:schemeClr val="lt1"/>
              </a:highlight>
            </a:endParaRPr>
          </a:p>
        </p:txBody>
      </p:sp>
      <p:sp>
        <p:nvSpPr>
          <p:cNvPr id="546" name="Google Shape;546;g127ec7da91e_0_320"/>
          <p:cNvSpPr txBox="1"/>
          <p:nvPr/>
        </p:nvSpPr>
        <p:spPr>
          <a:xfrm>
            <a:off x="311700" y="1654650"/>
            <a:ext cx="2329500" cy="12189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uk" sz="1200">
                <a:solidFill>
                  <a:srgbClr val="24292F"/>
                </a:solidFill>
                <a:highlight>
                  <a:schemeClr val="lt1"/>
                </a:highlight>
                <a:latin typeface="Roboto"/>
                <a:ea typeface="Roboto"/>
                <a:cs typeface="Roboto"/>
                <a:sym typeface="Roboto"/>
              </a:rPr>
              <a:t>Файли знаходяться в </a:t>
            </a:r>
            <a:r>
              <a:rPr lang="uk" sz="1200" b="1">
                <a:solidFill>
                  <a:srgbClr val="24292F"/>
                </a:solidFill>
                <a:highlight>
                  <a:schemeClr val="lt1"/>
                </a:highlight>
                <a:latin typeface="Roboto"/>
                <a:ea typeface="Roboto"/>
                <a:cs typeface="Roboto"/>
                <a:sym typeface="Roboto"/>
              </a:rPr>
              <a:t>second-repo. </a:t>
            </a:r>
            <a:r>
              <a:rPr lang="uk" sz="1200">
                <a:solidFill>
                  <a:srgbClr val="24292F"/>
                </a:solidFill>
                <a:highlight>
                  <a:schemeClr val="lt1"/>
                </a:highlight>
                <a:latin typeface="Roboto"/>
                <a:ea typeface="Roboto"/>
                <a:cs typeface="Roboto"/>
                <a:sym typeface="Roboto"/>
              </a:rPr>
              <a:t>Таким чином ми імітуємо проект, який нам потрібно клонувати з GitHub на локальний комп’ютер.</a:t>
            </a:r>
            <a:endParaRPr sz="1200">
              <a:solidFill>
                <a:srgbClr val="24292F"/>
              </a:solidFill>
              <a:highlight>
                <a:schemeClr val="lt1"/>
              </a:highlight>
              <a:latin typeface="Roboto"/>
              <a:ea typeface="Roboto"/>
              <a:cs typeface="Roboto"/>
              <a:sym typeface="Roboto"/>
            </a:endParaRPr>
          </a:p>
        </p:txBody>
      </p:sp>
      <p:pic>
        <p:nvPicPr>
          <p:cNvPr id="547" name="Google Shape;547;g127ec7da91e_0_320"/>
          <p:cNvPicPr preferRelativeResize="0"/>
          <p:nvPr/>
        </p:nvPicPr>
        <p:blipFill>
          <a:blip r:embed="rId3">
            <a:alphaModFix/>
          </a:blip>
          <a:stretch>
            <a:fillRect/>
          </a:stretch>
        </p:blipFill>
        <p:spPr>
          <a:xfrm>
            <a:off x="2641250" y="1654650"/>
            <a:ext cx="6191051" cy="3263825"/>
          </a:xfrm>
          <a:prstGeom prst="rect">
            <a:avLst/>
          </a:prstGeom>
          <a:noFill/>
          <a:ln>
            <a:noFill/>
          </a:ln>
          <a:effectLst>
            <a:outerShdw blurRad="57150" dist="19050" dir="5400000" algn="bl" rotWithShape="0">
              <a:srgbClr val="000000">
                <a:alpha val="50000"/>
              </a:srgbClr>
            </a:outerShdw>
          </a:effectLst>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551"/>
        <p:cNvGrpSpPr/>
        <p:nvPr/>
      </p:nvGrpSpPr>
      <p:grpSpPr>
        <a:xfrm>
          <a:off x="0" y="0"/>
          <a:ext cx="0" cy="0"/>
          <a:chOff x="0" y="0"/>
          <a:chExt cx="0" cy="0"/>
        </a:xfrm>
      </p:grpSpPr>
      <p:sp>
        <p:nvSpPr>
          <p:cNvPr id="552" name="Google Shape;552;g127ec7da91e_0_3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uk">
                <a:latin typeface="Roboto"/>
                <a:ea typeface="Roboto"/>
                <a:cs typeface="Roboto"/>
                <a:sym typeface="Roboto"/>
              </a:rPr>
              <a:t>Основи роботи з GIT</a:t>
            </a:r>
            <a:endParaRPr>
              <a:latin typeface="Roboto"/>
              <a:ea typeface="Roboto"/>
              <a:cs typeface="Roboto"/>
              <a:sym typeface="Roboto"/>
            </a:endParaRPr>
          </a:p>
        </p:txBody>
      </p:sp>
      <p:sp>
        <p:nvSpPr>
          <p:cNvPr id="553" name="Google Shape;553;g127ec7da91e_0_328"/>
          <p:cNvSpPr txBox="1"/>
          <p:nvPr/>
        </p:nvSpPr>
        <p:spPr>
          <a:xfrm>
            <a:off x="311700" y="1223550"/>
            <a:ext cx="8520600" cy="4311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a:buNone/>
            </a:pPr>
            <a:r>
              <a:rPr lang="uk" sz="1600" b="1">
                <a:solidFill>
                  <a:schemeClr val="dk1"/>
                </a:solidFill>
                <a:highlight>
                  <a:schemeClr val="lt1"/>
                </a:highlight>
                <a:latin typeface="Roboto"/>
                <a:ea typeface="Roboto"/>
                <a:cs typeface="Roboto"/>
                <a:sym typeface="Roboto"/>
              </a:rPr>
              <a:t>Робота з віддаленим репозиторієм</a:t>
            </a:r>
            <a:endParaRPr sz="1200">
              <a:solidFill>
                <a:schemeClr val="dk1"/>
              </a:solidFill>
              <a:highlight>
                <a:schemeClr val="lt1"/>
              </a:highlight>
            </a:endParaRPr>
          </a:p>
        </p:txBody>
      </p:sp>
      <p:sp>
        <p:nvSpPr>
          <p:cNvPr id="554" name="Google Shape;554;g127ec7da91e_0_328"/>
          <p:cNvSpPr txBox="1"/>
          <p:nvPr/>
        </p:nvSpPr>
        <p:spPr>
          <a:xfrm>
            <a:off x="311700" y="1654650"/>
            <a:ext cx="2329500" cy="12189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uk" sz="1200">
                <a:solidFill>
                  <a:srgbClr val="24292F"/>
                </a:solidFill>
                <a:highlight>
                  <a:schemeClr val="lt1"/>
                </a:highlight>
                <a:latin typeface="Roboto"/>
                <a:ea typeface="Roboto"/>
                <a:cs typeface="Roboto"/>
                <a:sym typeface="Roboto"/>
              </a:rPr>
              <a:t>Для цього нам потрібно скопіювати адресу, за якою знаходиться наш репозиторій. Натискаємо Сode і скопіювати.</a:t>
            </a:r>
            <a:endParaRPr sz="1200">
              <a:solidFill>
                <a:srgbClr val="24292F"/>
              </a:solidFill>
              <a:highlight>
                <a:schemeClr val="lt1"/>
              </a:highlight>
              <a:latin typeface="Roboto"/>
              <a:ea typeface="Roboto"/>
              <a:cs typeface="Roboto"/>
              <a:sym typeface="Roboto"/>
            </a:endParaRPr>
          </a:p>
        </p:txBody>
      </p:sp>
      <p:pic>
        <p:nvPicPr>
          <p:cNvPr id="555" name="Google Shape;555;g127ec7da91e_0_328"/>
          <p:cNvPicPr preferRelativeResize="0"/>
          <p:nvPr/>
        </p:nvPicPr>
        <p:blipFill>
          <a:blip r:embed="rId3">
            <a:alphaModFix/>
          </a:blip>
          <a:stretch>
            <a:fillRect/>
          </a:stretch>
        </p:blipFill>
        <p:spPr>
          <a:xfrm>
            <a:off x="2480275" y="1654650"/>
            <a:ext cx="6352024" cy="3220950"/>
          </a:xfrm>
          <a:prstGeom prst="rect">
            <a:avLst/>
          </a:prstGeom>
          <a:noFill/>
          <a:ln>
            <a:noFill/>
          </a:ln>
          <a:effectLst>
            <a:outerShdw blurRad="57150" dist="19050" dir="5400000" algn="bl" rotWithShape="0">
              <a:srgbClr val="000000">
                <a:alpha val="50000"/>
              </a:srgbClr>
            </a:outerShdw>
          </a:effectLst>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559"/>
        <p:cNvGrpSpPr/>
        <p:nvPr/>
      </p:nvGrpSpPr>
      <p:grpSpPr>
        <a:xfrm>
          <a:off x="0" y="0"/>
          <a:ext cx="0" cy="0"/>
          <a:chOff x="0" y="0"/>
          <a:chExt cx="0" cy="0"/>
        </a:xfrm>
      </p:grpSpPr>
      <p:sp>
        <p:nvSpPr>
          <p:cNvPr id="560" name="Google Shape;560;g127ec7da91e_0_33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uk">
                <a:latin typeface="Roboto"/>
                <a:ea typeface="Roboto"/>
                <a:cs typeface="Roboto"/>
                <a:sym typeface="Roboto"/>
              </a:rPr>
              <a:t>Основи роботи з GIT</a:t>
            </a:r>
            <a:endParaRPr>
              <a:latin typeface="Roboto"/>
              <a:ea typeface="Roboto"/>
              <a:cs typeface="Roboto"/>
              <a:sym typeface="Roboto"/>
            </a:endParaRPr>
          </a:p>
        </p:txBody>
      </p:sp>
      <p:sp>
        <p:nvSpPr>
          <p:cNvPr id="561" name="Google Shape;561;g127ec7da91e_0_337"/>
          <p:cNvSpPr txBox="1"/>
          <p:nvPr/>
        </p:nvSpPr>
        <p:spPr>
          <a:xfrm>
            <a:off x="311700" y="1223550"/>
            <a:ext cx="8520600" cy="4311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a:buNone/>
            </a:pPr>
            <a:r>
              <a:rPr lang="uk" sz="1600" b="1">
                <a:solidFill>
                  <a:schemeClr val="dk1"/>
                </a:solidFill>
                <a:highlight>
                  <a:schemeClr val="lt1"/>
                </a:highlight>
                <a:latin typeface="Roboto"/>
                <a:ea typeface="Roboto"/>
                <a:cs typeface="Roboto"/>
                <a:sym typeface="Roboto"/>
              </a:rPr>
              <a:t>Робота з віддаленим репозиторієм</a:t>
            </a:r>
            <a:endParaRPr sz="1200">
              <a:solidFill>
                <a:schemeClr val="dk1"/>
              </a:solidFill>
              <a:highlight>
                <a:schemeClr val="lt1"/>
              </a:highlight>
            </a:endParaRPr>
          </a:p>
        </p:txBody>
      </p:sp>
      <p:sp>
        <p:nvSpPr>
          <p:cNvPr id="562" name="Google Shape;562;g127ec7da91e_0_337"/>
          <p:cNvSpPr txBox="1"/>
          <p:nvPr/>
        </p:nvSpPr>
        <p:spPr>
          <a:xfrm>
            <a:off x="311700" y="1654650"/>
            <a:ext cx="2871000" cy="7941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uk" sz="1200">
                <a:solidFill>
                  <a:srgbClr val="24292F"/>
                </a:solidFill>
                <a:highlight>
                  <a:schemeClr val="lt1"/>
                </a:highlight>
                <a:latin typeface="Roboto"/>
                <a:ea typeface="Roboto"/>
                <a:cs typeface="Roboto"/>
                <a:sym typeface="Roboto"/>
              </a:rPr>
              <a:t>Переходимо в нову папку GitRepo на нашому комп’ютері і через праву кнопку миші запускаємо GitBash.</a:t>
            </a:r>
            <a:endParaRPr sz="1200">
              <a:solidFill>
                <a:srgbClr val="24292F"/>
              </a:solidFill>
              <a:highlight>
                <a:schemeClr val="lt1"/>
              </a:highlight>
              <a:latin typeface="Roboto"/>
              <a:ea typeface="Roboto"/>
              <a:cs typeface="Roboto"/>
              <a:sym typeface="Roboto"/>
            </a:endParaRPr>
          </a:p>
        </p:txBody>
      </p:sp>
      <p:pic>
        <p:nvPicPr>
          <p:cNvPr id="563" name="Google Shape;563;g127ec7da91e_0_337"/>
          <p:cNvPicPr preferRelativeResize="0"/>
          <p:nvPr/>
        </p:nvPicPr>
        <p:blipFill>
          <a:blip r:embed="rId3">
            <a:alphaModFix/>
          </a:blip>
          <a:stretch>
            <a:fillRect/>
          </a:stretch>
        </p:blipFill>
        <p:spPr>
          <a:xfrm>
            <a:off x="3770698" y="1654650"/>
            <a:ext cx="3956700" cy="3373149"/>
          </a:xfrm>
          <a:prstGeom prst="rect">
            <a:avLst/>
          </a:prstGeom>
          <a:noFill/>
          <a:ln>
            <a:noFill/>
          </a:ln>
          <a:effectLst>
            <a:outerShdw blurRad="57150" dist="19050" dir="5400000" algn="bl" rotWithShape="0">
              <a:srgbClr val="000000">
                <a:alpha val="50000"/>
              </a:srgbClr>
            </a:outerShdw>
          </a:effectLst>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567"/>
        <p:cNvGrpSpPr/>
        <p:nvPr/>
      </p:nvGrpSpPr>
      <p:grpSpPr>
        <a:xfrm>
          <a:off x="0" y="0"/>
          <a:ext cx="0" cy="0"/>
          <a:chOff x="0" y="0"/>
          <a:chExt cx="0" cy="0"/>
        </a:xfrm>
      </p:grpSpPr>
      <p:sp>
        <p:nvSpPr>
          <p:cNvPr id="568" name="Google Shape;568;g127ec7da91e_0_34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uk">
                <a:latin typeface="Roboto"/>
                <a:ea typeface="Roboto"/>
                <a:cs typeface="Roboto"/>
                <a:sym typeface="Roboto"/>
              </a:rPr>
              <a:t>Основи роботи з GIT</a:t>
            </a:r>
            <a:endParaRPr>
              <a:latin typeface="Roboto"/>
              <a:ea typeface="Roboto"/>
              <a:cs typeface="Roboto"/>
              <a:sym typeface="Roboto"/>
            </a:endParaRPr>
          </a:p>
        </p:txBody>
      </p:sp>
      <p:sp>
        <p:nvSpPr>
          <p:cNvPr id="569" name="Google Shape;569;g127ec7da91e_0_345"/>
          <p:cNvSpPr txBox="1"/>
          <p:nvPr/>
        </p:nvSpPr>
        <p:spPr>
          <a:xfrm>
            <a:off x="311700" y="1223550"/>
            <a:ext cx="8520600" cy="4311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a:buNone/>
            </a:pPr>
            <a:r>
              <a:rPr lang="uk" sz="1600" b="1">
                <a:solidFill>
                  <a:schemeClr val="dk1"/>
                </a:solidFill>
                <a:highlight>
                  <a:schemeClr val="lt1"/>
                </a:highlight>
                <a:latin typeface="Roboto"/>
                <a:ea typeface="Roboto"/>
                <a:cs typeface="Roboto"/>
                <a:sym typeface="Roboto"/>
              </a:rPr>
              <a:t>Робота з віддаленим репозиторієм</a:t>
            </a:r>
            <a:endParaRPr sz="1200">
              <a:solidFill>
                <a:schemeClr val="dk1"/>
              </a:solidFill>
              <a:highlight>
                <a:schemeClr val="lt1"/>
              </a:highlight>
            </a:endParaRPr>
          </a:p>
        </p:txBody>
      </p:sp>
      <p:sp>
        <p:nvSpPr>
          <p:cNvPr id="570" name="Google Shape;570;g127ec7da91e_0_345"/>
          <p:cNvSpPr txBox="1"/>
          <p:nvPr/>
        </p:nvSpPr>
        <p:spPr>
          <a:xfrm>
            <a:off x="311700" y="1654650"/>
            <a:ext cx="4338900" cy="12189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uk" sz="1200">
                <a:solidFill>
                  <a:srgbClr val="24292F"/>
                </a:solidFill>
                <a:highlight>
                  <a:schemeClr val="lt1"/>
                </a:highlight>
                <a:latin typeface="Roboto"/>
                <a:ea typeface="Roboto"/>
                <a:cs typeface="Roboto"/>
                <a:sym typeface="Roboto"/>
              </a:rPr>
              <a:t>Набираємо команду</a:t>
            </a:r>
            <a:endParaRPr sz="1200">
              <a:solidFill>
                <a:srgbClr val="24292F"/>
              </a:solidFill>
              <a:highlight>
                <a:schemeClr val="lt1"/>
              </a:highlight>
              <a:latin typeface="Roboto"/>
              <a:ea typeface="Roboto"/>
              <a:cs typeface="Roboto"/>
              <a:sym typeface="Roboto"/>
            </a:endParaRPr>
          </a:p>
          <a:p>
            <a:pPr marL="0" lvl="0" indent="0" algn="l" rtl="0">
              <a:lnSpc>
                <a:spcPct val="115000"/>
              </a:lnSpc>
              <a:spcBef>
                <a:spcPts val="0"/>
              </a:spcBef>
              <a:spcAft>
                <a:spcPts val="0"/>
              </a:spcAft>
              <a:buNone/>
            </a:pPr>
            <a:r>
              <a:rPr lang="uk" sz="1200" b="1">
                <a:solidFill>
                  <a:srgbClr val="24292F"/>
                </a:solidFill>
                <a:highlight>
                  <a:srgbClr val="FCE5CD"/>
                </a:highlight>
                <a:latin typeface="Roboto"/>
                <a:ea typeface="Roboto"/>
                <a:cs typeface="Roboto"/>
                <a:sym typeface="Roboto"/>
              </a:rPr>
              <a:t>git clone</a:t>
            </a:r>
            <a:endParaRPr sz="1200">
              <a:solidFill>
                <a:srgbClr val="24292F"/>
              </a:solidFill>
              <a:highlight>
                <a:srgbClr val="FCE5CD"/>
              </a:highlight>
              <a:latin typeface="Roboto"/>
              <a:ea typeface="Roboto"/>
              <a:cs typeface="Roboto"/>
              <a:sym typeface="Roboto"/>
            </a:endParaRPr>
          </a:p>
          <a:p>
            <a:pPr marL="0" lvl="0" indent="0" algn="l" rtl="0">
              <a:lnSpc>
                <a:spcPct val="115000"/>
              </a:lnSpc>
              <a:spcBef>
                <a:spcPts val="0"/>
              </a:spcBef>
              <a:spcAft>
                <a:spcPts val="0"/>
              </a:spcAft>
              <a:buNone/>
            </a:pPr>
            <a:r>
              <a:rPr lang="uk" sz="1200">
                <a:solidFill>
                  <a:srgbClr val="24292F"/>
                </a:solidFill>
                <a:highlight>
                  <a:schemeClr val="lt1"/>
                </a:highlight>
                <a:latin typeface="Roboto"/>
                <a:ea typeface="Roboto"/>
                <a:cs typeface="Roboto"/>
                <a:sym typeface="Roboto"/>
              </a:rPr>
              <a:t>i вставляємо після неї скопійовану адресу </a:t>
            </a:r>
            <a:r>
              <a:rPr lang="uk" sz="1200" b="1">
                <a:solidFill>
                  <a:srgbClr val="FF0000"/>
                </a:solidFill>
                <a:highlight>
                  <a:srgbClr val="FCE5CD"/>
                </a:highlight>
                <a:latin typeface="Roboto"/>
                <a:ea typeface="Roboto"/>
                <a:cs typeface="Roboto"/>
                <a:sym typeface="Roboto"/>
              </a:rPr>
              <a:t>https://github.com/TJhelper1/second-repo.git</a:t>
            </a:r>
            <a:endParaRPr sz="1200" b="1">
              <a:solidFill>
                <a:srgbClr val="FF0000"/>
              </a:solidFill>
              <a:highlight>
                <a:srgbClr val="FCE5CD"/>
              </a:highlight>
              <a:latin typeface="Roboto"/>
              <a:ea typeface="Roboto"/>
              <a:cs typeface="Roboto"/>
              <a:sym typeface="Roboto"/>
            </a:endParaRPr>
          </a:p>
          <a:p>
            <a:pPr marL="0" lvl="0" indent="0" algn="l" rtl="0">
              <a:lnSpc>
                <a:spcPct val="115000"/>
              </a:lnSpc>
              <a:spcBef>
                <a:spcPts val="0"/>
              </a:spcBef>
              <a:spcAft>
                <a:spcPts val="0"/>
              </a:spcAft>
              <a:buNone/>
            </a:pPr>
            <a:r>
              <a:rPr lang="uk" sz="1200">
                <a:solidFill>
                  <a:srgbClr val="24292F"/>
                </a:solidFill>
                <a:highlight>
                  <a:schemeClr val="lt1"/>
                </a:highlight>
                <a:latin typeface="Roboto"/>
                <a:ea typeface="Roboto"/>
                <a:cs typeface="Roboto"/>
                <a:sym typeface="Roboto"/>
              </a:rPr>
              <a:t>*не забудьте замінити url на свій (виділене червоним)</a:t>
            </a:r>
            <a:r>
              <a:rPr lang="uk" sz="1200" b="1">
                <a:solidFill>
                  <a:srgbClr val="24292F"/>
                </a:solidFill>
                <a:highlight>
                  <a:srgbClr val="FFF2CC"/>
                </a:highlight>
                <a:latin typeface="Roboto"/>
                <a:ea typeface="Roboto"/>
                <a:cs typeface="Roboto"/>
                <a:sym typeface="Roboto"/>
              </a:rPr>
              <a:t> </a:t>
            </a:r>
            <a:endParaRPr sz="1200">
              <a:solidFill>
                <a:srgbClr val="24292F"/>
              </a:solidFill>
              <a:highlight>
                <a:schemeClr val="lt1"/>
              </a:highlight>
              <a:latin typeface="Roboto"/>
              <a:ea typeface="Roboto"/>
              <a:cs typeface="Roboto"/>
              <a:sym typeface="Roboto"/>
            </a:endParaRPr>
          </a:p>
        </p:txBody>
      </p:sp>
      <p:pic>
        <p:nvPicPr>
          <p:cNvPr id="571" name="Google Shape;571;g127ec7da91e_0_345"/>
          <p:cNvPicPr preferRelativeResize="0"/>
          <p:nvPr/>
        </p:nvPicPr>
        <p:blipFill>
          <a:blip r:embed="rId3">
            <a:alphaModFix/>
          </a:blip>
          <a:stretch>
            <a:fillRect/>
          </a:stretch>
        </p:blipFill>
        <p:spPr>
          <a:xfrm>
            <a:off x="3633339" y="1654650"/>
            <a:ext cx="5198962" cy="756213"/>
          </a:xfrm>
          <a:prstGeom prst="rect">
            <a:avLst/>
          </a:prstGeom>
          <a:noFill/>
          <a:ln>
            <a:noFill/>
          </a:ln>
        </p:spPr>
      </p:pic>
      <p:pic>
        <p:nvPicPr>
          <p:cNvPr id="572" name="Google Shape;572;g127ec7da91e_0_345"/>
          <p:cNvPicPr preferRelativeResize="0"/>
          <p:nvPr/>
        </p:nvPicPr>
        <p:blipFill>
          <a:blip r:embed="rId4">
            <a:alphaModFix/>
          </a:blip>
          <a:stretch>
            <a:fillRect/>
          </a:stretch>
        </p:blipFill>
        <p:spPr>
          <a:xfrm>
            <a:off x="2724375" y="3352499"/>
            <a:ext cx="6107924" cy="1315300"/>
          </a:xfrm>
          <a:prstGeom prst="rect">
            <a:avLst/>
          </a:prstGeom>
          <a:noFill/>
          <a:ln>
            <a:noFill/>
          </a:ln>
        </p:spPr>
      </p:pic>
      <p:sp>
        <p:nvSpPr>
          <p:cNvPr id="573" name="Google Shape;573;g127ec7da91e_0_345"/>
          <p:cNvSpPr txBox="1"/>
          <p:nvPr/>
        </p:nvSpPr>
        <p:spPr>
          <a:xfrm>
            <a:off x="453400" y="3307225"/>
            <a:ext cx="2386200" cy="7941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uk" sz="1200">
                <a:solidFill>
                  <a:srgbClr val="24292F"/>
                </a:solidFill>
                <a:highlight>
                  <a:schemeClr val="lt1"/>
                </a:highlight>
                <a:latin typeface="Roboto"/>
                <a:ea typeface="Roboto"/>
                <a:cs typeface="Roboto"/>
                <a:sym typeface="Roboto"/>
              </a:rPr>
              <a:t>Тиснемо Enter. Файли копіюються на локальний комп’ютер.</a:t>
            </a:r>
            <a:endParaRPr sz="1200">
              <a:solidFill>
                <a:srgbClr val="24292F"/>
              </a:solidFill>
              <a:highlight>
                <a:schemeClr val="lt1"/>
              </a:highlight>
              <a:latin typeface="Roboto"/>
              <a:ea typeface="Roboto"/>
              <a:cs typeface="Roboto"/>
              <a:sym typeface="Roboto"/>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578" name="Google Shape;578;g127ec7da91e_0_35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uk">
                <a:latin typeface="Roboto"/>
                <a:ea typeface="Roboto"/>
                <a:cs typeface="Roboto"/>
                <a:sym typeface="Roboto"/>
              </a:rPr>
              <a:t>Основи роботи з GIT</a:t>
            </a:r>
            <a:endParaRPr>
              <a:latin typeface="Roboto"/>
              <a:ea typeface="Roboto"/>
              <a:cs typeface="Roboto"/>
              <a:sym typeface="Roboto"/>
            </a:endParaRPr>
          </a:p>
        </p:txBody>
      </p:sp>
      <p:sp>
        <p:nvSpPr>
          <p:cNvPr id="579" name="Google Shape;579;g127ec7da91e_0_355"/>
          <p:cNvSpPr txBox="1"/>
          <p:nvPr/>
        </p:nvSpPr>
        <p:spPr>
          <a:xfrm>
            <a:off x="311700" y="1223550"/>
            <a:ext cx="8520600" cy="4311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a:buNone/>
            </a:pPr>
            <a:r>
              <a:rPr lang="uk" sz="1600" b="1">
                <a:solidFill>
                  <a:schemeClr val="dk1"/>
                </a:solidFill>
                <a:highlight>
                  <a:schemeClr val="lt1"/>
                </a:highlight>
                <a:latin typeface="Roboto"/>
                <a:ea typeface="Roboto"/>
                <a:cs typeface="Roboto"/>
                <a:sym typeface="Roboto"/>
              </a:rPr>
              <a:t>Робота з віддаленим репозиторієм</a:t>
            </a:r>
            <a:endParaRPr sz="1200">
              <a:solidFill>
                <a:schemeClr val="dk1"/>
              </a:solidFill>
              <a:highlight>
                <a:schemeClr val="lt1"/>
              </a:highlight>
            </a:endParaRPr>
          </a:p>
        </p:txBody>
      </p:sp>
      <p:sp>
        <p:nvSpPr>
          <p:cNvPr id="580" name="Google Shape;580;g127ec7da91e_0_355"/>
          <p:cNvSpPr txBox="1"/>
          <p:nvPr/>
        </p:nvSpPr>
        <p:spPr>
          <a:xfrm>
            <a:off x="311700" y="1654650"/>
            <a:ext cx="8520600" cy="3693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uk" sz="1200">
                <a:solidFill>
                  <a:srgbClr val="24292F"/>
                </a:solidFill>
                <a:highlight>
                  <a:schemeClr val="lt1"/>
                </a:highlight>
                <a:latin typeface="Roboto"/>
                <a:ea typeface="Roboto"/>
                <a:cs typeface="Roboto"/>
                <a:sym typeface="Roboto"/>
              </a:rPr>
              <a:t>Перевіряємо. В папці GitRepo з’явилася папка second-repo, в якій знаходяться файли Test.docx, Test.txt.</a:t>
            </a:r>
            <a:endParaRPr sz="1200">
              <a:solidFill>
                <a:srgbClr val="24292F"/>
              </a:solidFill>
              <a:highlight>
                <a:schemeClr val="lt1"/>
              </a:highlight>
              <a:latin typeface="Roboto"/>
              <a:ea typeface="Roboto"/>
              <a:cs typeface="Roboto"/>
              <a:sym typeface="Roboto"/>
            </a:endParaRPr>
          </a:p>
        </p:txBody>
      </p:sp>
      <p:pic>
        <p:nvPicPr>
          <p:cNvPr id="581" name="Google Shape;581;g127ec7da91e_0_355"/>
          <p:cNvPicPr preferRelativeResize="0"/>
          <p:nvPr/>
        </p:nvPicPr>
        <p:blipFill>
          <a:blip r:embed="rId3">
            <a:alphaModFix/>
          </a:blip>
          <a:stretch>
            <a:fillRect/>
          </a:stretch>
        </p:blipFill>
        <p:spPr>
          <a:xfrm>
            <a:off x="311700" y="2125775"/>
            <a:ext cx="4277810" cy="2740925"/>
          </a:xfrm>
          <a:prstGeom prst="rect">
            <a:avLst/>
          </a:prstGeom>
          <a:noFill/>
          <a:ln>
            <a:noFill/>
          </a:ln>
          <a:effectLst>
            <a:outerShdw blurRad="57150" dist="19050" dir="5400000" algn="bl" rotWithShape="0">
              <a:srgbClr val="000000">
                <a:alpha val="50000"/>
              </a:srgbClr>
            </a:outerShdw>
          </a:effectLst>
        </p:spPr>
      </p:pic>
      <p:pic>
        <p:nvPicPr>
          <p:cNvPr id="582" name="Google Shape;582;g127ec7da91e_0_355"/>
          <p:cNvPicPr preferRelativeResize="0"/>
          <p:nvPr/>
        </p:nvPicPr>
        <p:blipFill>
          <a:blip r:embed="rId4">
            <a:alphaModFix/>
          </a:blip>
          <a:stretch>
            <a:fillRect/>
          </a:stretch>
        </p:blipFill>
        <p:spPr>
          <a:xfrm>
            <a:off x="5005003" y="2124188"/>
            <a:ext cx="3827300" cy="2744100"/>
          </a:xfrm>
          <a:prstGeom prst="rect">
            <a:avLst/>
          </a:prstGeom>
          <a:noFill/>
          <a:ln>
            <a:noFill/>
          </a:ln>
          <a:effectLst>
            <a:outerShdw blurRad="57150" dist="19050" dir="5400000" algn="bl" rotWithShape="0">
              <a:srgbClr val="000000">
                <a:alpha val="50000"/>
              </a:srgbClr>
            </a:outerShdw>
          </a:effectLst>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586"/>
        <p:cNvGrpSpPr/>
        <p:nvPr/>
      </p:nvGrpSpPr>
      <p:grpSpPr>
        <a:xfrm>
          <a:off x="0" y="0"/>
          <a:ext cx="0" cy="0"/>
          <a:chOff x="0" y="0"/>
          <a:chExt cx="0" cy="0"/>
        </a:xfrm>
      </p:grpSpPr>
      <p:sp>
        <p:nvSpPr>
          <p:cNvPr id="587" name="Google Shape;587;g127ec7da91e_0_36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uk">
                <a:latin typeface="Roboto"/>
                <a:ea typeface="Roboto"/>
                <a:cs typeface="Roboto"/>
                <a:sym typeface="Roboto"/>
              </a:rPr>
              <a:t>Основи роботи з GIT</a:t>
            </a:r>
            <a:endParaRPr>
              <a:latin typeface="Roboto"/>
              <a:ea typeface="Roboto"/>
              <a:cs typeface="Roboto"/>
              <a:sym typeface="Roboto"/>
            </a:endParaRPr>
          </a:p>
        </p:txBody>
      </p:sp>
      <p:sp>
        <p:nvSpPr>
          <p:cNvPr id="588" name="Google Shape;588;g127ec7da91e_0_366"/>
          <p:cNvSpPr txBox="1"/>
          <p:nvPr/>
        </p:nvSpPr>
        <p:spPr>
          <a:xfrm>
            <a:off x="311700" y="1223550"/>
            <a:ext cx="8520600" cy="4311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a:buNone/>
            </a:pPr>
            <a:r>
              <a:rPr lang="uk" sz="1600" b="1">
                <a:solidFill>
                  <a:schemeClr val="dk1"/>
                </a:solidFill>
                <a:highlight>
                  <a:schemeClr val="lt1"/>
                </a:highlight>
                <a:latin typeface="Roboto"/>
                <a:ea typeface="Roboto"/>
                <a:cs typeface="Roboto"/>
                <a:sym typeface="Roboto"/>
              </a:rPr>
              <a:t>Робота з віддаленим репозиторієм</a:t>
            </a:r>
            <a:endParaRPr sz="1200">
              <a:solidFill>
                <a:schemeClr val="dk1"/>
              </a:solidFill>
              <a:highlight>
                <a:schemeClr val="lt1"/>
              </a:highlight>
            </a:endParaRPr>
          </a:p>
        </p:txBody>
      </p:sp>
      <p:sp>
        <p:nvSpPr>
          <p:cNvPr id="589" name="Google Shape;589;g127ec7da91e_0_366"/>
          <p:cNvSpPr txBox="1"/>
          <p:nvPr/>
        </p:nvSpPr>
        <p:spPr>
          <a:xfrm>
            <a:off x="311700" y="1654650"/>
            <a:ext cx="3846000" cy="581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uk" sz="1200">
                <a:solidFill>
                  <a:srgbClr val="24292F"/>
                </a:solidFill>
                <a:highlight>
                  <a:schemeClr val="lt1"/>
                </a:highlight>
                <a:latin typeface="Roboto"/>
                <a:ea typeface="Roboto"/>
                <a:cs typeface="Roboto"/>
                <a:sym typeface="Roboto"/>
              </a:rPr>
              <a:t>Зробимо незначні зміни, наприклад, у файлі Test.txt і збережемо їх.</a:t>
            </a:r>
            <a:endParaRPr sz="1200">
              <a:solidFill>
                <a:srgbClr val="24292F"/>
              </a:solidFill>
              <a:highlight>
                <a:schemeClr val="lt1"/>
              </a:highlight>
              <a:latin typeface="Roboto"/>
              <a:ea typeface="Roboto"/>
              <a:cs typeface="Roboto"/>
              <a:sym typeface="Roboto"/>
            </a:endParaRPr>
          </a:p>
        </p:txBody>
      </p:sp>
      <p:pic>
        <p:nvPicPr>
          <p:cNvPr id="590" name="Google Shape;590;g127ec7da91e_0_366"/>
          <p:cNvPicPr preferRelativeResize="0"/>
          <p:nvPr/>
        </p:nvPicPr>
        <p:blipFill>
          <a:blip r:embed="rId3">
            <a:alphaModFix/>
          </a:blip>
          <a:stretch>
            <a:fillRect/>
          </a:stretch>
        </p:blipFill>
        <p:spPr>
          <a:xfrm>
            <a:off x="4436275" y="1654650"/>
            <a:ext cx="4396025" cy="3238099"/>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594"/>
        <p:cNvGrpSpPr/>
        <p:nvPr/>
      </p:nvGrpSpPr>
      <p:grpSpPr>
        <a:xfrm>
          <a:off x="0" y="0"/>
          <a:ext cx="0" cy="0"/>
          <a:chOff x="0" y="0"/>
          <a:chExt cx="0" cy="0"/>
        </a:xfrm>
      </p:grpSpPr>
      <p:sp>
        <p:nvSpPr>
          <p:cNvPr id="595" name="Google Shape;595;g127ec7da91e_0_37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uk">
                <a:latin typeface="Roboto"/>
                <a:ea typeface="Roboto"/>
                <a:cs typeface="Roboto"/>
                <a:sym typeface="Roboto"/>
              </a:rPr>
              <a:t>Основи роботи з GIT</a:t>
            </a:r>
            <a:endParaRPr>
              <a:latin typeface="Roboto"/>
              <a:ea typeface="Roboto"/>
              <a:cs typeface="Roboto"/>
              <a:sym typeface="Roboto"/>
            </a:endParaRPr>
          </a:p>
        </p:txBody>
      </p:sp>
      <p:sp>
        <p:nvSpPr>
          <p:cNvPr id="596" name="Google Shape;596;g127ec7da91e_0_375"/>
          <p:cNvSpPr txBox="1"/>
          <p:nvPr/>
        </p:nvSpPr>
        <p:spPr>
          <a:xfrm>
            <a:off x="311700" y="1223550"/>
            <a:ext cx="8520600" cy="4311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a:buNone/>
            </a:pPr>
            <a:r>
              <a:rPr lang="uk" sz="1600" b="1">
                <a:solidFill>
                  <a:schemeClr val="dk1"/>
                </a:solidFill>
                <a:highlight>
                  <a:schemeClr val="lt1"/>
                </a:highlight>
                <a:latin typeface="Roboto"/>
                <a:ea typeface="Roboto"/>
                <a:cs typeface="Roboto"/>
                <a:sym typeface="Roboto"/>
              </a:rPr>
              <a:t>Робота з віддаленим репозиторієм</a:t>
            </a:r>
            <a:endParaRPr sz="1200">
              <a:solidFill>
                <a:schemeClr val="dk1"/>
              </a:solidFill>
              <a:highlight>
                <a:schemeClr val="lt1"/>
              </a:highlight>
            </a:endParaRPr>
          </a:p>
        </p:txBody>
      </p:sp>
      <p:sp>
        <p:nvSpPr>
          <p:cNvPr id="597" name="Google Shape;597;g127ec7da91e_0_375"/>
          <p:cNvSpPr txBox="1"/>
          <p:nvPr/>
        </p:nvSpPr>
        <p:spPr>
          <a:xfrm>
            <a:off x="311700" y="1654650"/>
            <a:ext cx="3494700" cy="29184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uk" sz="1200">
                <a:solidFill>
                  <a:srgbClr val="24292F"/>
                </a:solidFill>
                <a:highlight>
                  <a:schemeClr val="lt1"/>
                </a:highlight>
                <a:latin typeface="Roboto"/>
                <a:ea typeface="Roboto"/>
                <a:cs typeface="Roboto"/>
                <a:sym typeface="Roboto"/>
              </a:rPr>
              <a:t>Перейдемо до папки second-repo  за допомогою команди </a:t>
            </a:r>
            <a:endParaRPr sz="1200">
              <a:solidFill>
                <a:srgbClr val="24292F"/>
              </a:solidFill>
              <a:highlight>
                <a:schemeClr val="lt1"/>
              </a:highlight>
              <a:latin typeface="Roboto"/>
              <a:ea typeface="Roboto"/>
              <a:cs typeface="Roboto"/>
              <a:sym typeface="Roboto"/>
            </a:endParaRPr>
          </a:p>
          <a:p>
            <a:pPr marL="0" lvl="0" indent="0" algn="l" rtl="0">
              <a:lnSpc>
                <a:spcPct val="115000"/>
              </a:lnSpc>
              <a:spcBef>
                <a:spcPts val="0"/>
              </a:spcBef>
              <a:spcAft>
                <a:spcPts val="0"/>
              </a:spcAft>
              <a:buNone/>
            </a:pPr>
            <a:r>
              <a:rPr lang="uk" sz="1200" b="1">
                <a:solidFill>
                  <a:srgbClr val="24292F"/>
                </a:solidFill>
                <a:highlight>
                  <a:srgbClr val="FCE5CD"/>
                </a:highlight>
                <a:latin typeface="Roboto"/>
                <a:ea typeface="Roboto"/>
                <a:cs typeface="Roboto"/>
                <a:sym typeface="Roboto"/>
              </a:rPr>
              <a:t>cd \second-repo</a:t>
            </a:r>
            <a:endParaRPr sz="1200" b="1">
              <a:solidFill>
                <a:srgbClr val="24292F"/>
              </a:solidFill>
              <a:highlight>
                <a:srgbClr val="FCE5CD"/>
              </a:highlight>
              <a:latin typeface="Roboto"/>
              <a:ea typeface="Roboto"/>
              <a:cs typeface="Roboto"/>
              <a:sym typeface="Roboto"/>
            </a:endParaRPr>
          </a:p>
          <a:p>
            <a:pPr marL="0" lvl="0" indent="0" algn="l" rtl="0">
              <a:lnSpc>
                <a:spcPct val="115000"/>
              </a:lnSpc>
              <a:spcBef>
                <a:spcPts val="0"/>
              </a:spcBef>
              <a:spcAft>
                <a:spcPts val="0"/>
              </a:spcAft>
              <a:buNone/>
            </a:pPr>
            <a:r>
              <a:rPr lang="uk" sz="1200">
                <a:solidFill>
                  <a:srgbClr val="24292F"/>
                </a:solidFill>
                <a:highlight>
                  <a:schemeClr val="lt1"/>
                </a:highlight>
                <a:latin typeface="Roboto"/>
                <a:ea typeface="Roboto"/>
                <a:cs typeface="Roboto"/>
                <a:sym typeface="Roboto"/>
              </a:rPr>
              <a:t>(або відкриємо у цій папці нову копію GitBash)</a:t>
            </a:r>
            <a:endParaRPr sz="1200">
              <a:solidFill>
                <a:srgbClr val="24292F"/>
              </a:solidFill>
              <a:highlight>
                <a:schemeClr val="lt1"/>
              </a:highlight>
              <a:latin typeface="Roboto"/>
              <a:ea typeface="Roboto"/>
              <a:cs typeface="Roboto"/>
              <a:sym typeface="Roboto"/>
            </a:endParaRPr>
          </a:p>
          <a:p>
            <a:pPr marL="0" lvl="0" indent="0" algn="l" rtl="0">
              <a:lnSpc>
                <a:spcPct val="115000"/>
              </a:lnSpc>
              <a:spcBef>
                <a:spcPts val="0"/>
              </a:spcBef>
              <a:spcAft>
                <a:spcPts val="0"/>
              </a:spcAft>
              <a:buNone/>
            </a:pPr>
            <a:endParaRPr sz="1200">
              <a:solidFill>
                <a:srgbClr val="24292F"/>
              </a:solidFill>
              <a:highlight>
                <a:schemeClr val="lt1"/>
              </a:highlight>
              <a:latin typeface="Roboto"/>
              <a:ea typeface="Roboto"/>
              <a:cs typeface="Roboto"/>
              <a:sym typeface="Roboto"/>
            </a:endParaRPr>
          </a:p>
          <a:p>
            <a:pPr marL="0" lvl="0" indent="0" algn="l" rtl="0">
              <a:lnSpc>
                <a:spcPct val="115000"/>
              </a:lnSpc>
              <a:spcBef>
                <a:spcPts val="0"/>
              </a:spcBef>
              <a:spcAft>
                <a:spcPts val="0"/>
              </a:spcAft>
              <a:buNone/>
            </a:pPr>
            <a:endParaRPr sz="1200">
              <a:solidFill>
                <a:srgbClr val="24292F"/>
              </a:solidFill>
              <a:highlight>
                <a:schemeClr val="lt1"/>
              </a:highlight>
              <a:latin typeface="Roboto"/>
              <a:ea typeface="Roboto"/>
              <a:cs typeface="Roboto"/>
              <a:sym typeface="Roboto"/>
            </a:endParaRPr>
          </a:p>
          <a:p>
            <a:pPr marL="0" lvl="0" indent="0" algn="l" rtl="0">
              <a:lnSpc>
                <a:spcPct val="115000"/>
              </a:lnSpc>
              <a:spcBef>
                <a:spcPts val="0"/>
              </a:spcBef>
              <a:spcAft>
                <a:spcPts val="0"/>
              </a:spcAft>
              <a:buNone/>
            </a:pPr>
            <a:endParaRPr sz="1200">
              <a:solidFill>
                <a:srgbClr val="24292F"/>
              </a:solidFill>
              <a:highlight>
                <a:schemeClr val="lt1"/>
              </a:highlight>
              <a:latin typeface="Roboto"/>
              <a:ea typeface="Roboto"/>
              <a:cs typeface="Roboto"/>
              <a:sym typeface="Roboto"/>
            </a:endParaRPr>
          </a:p>
          <a:p>
            <a:pPr marL="0" lvl="0" indent="0" algn="l" rtl="0">
              <a:lnSpc>
                <a:spcPct val="115000"/>
              </a:lnSpc>
              <a:spcBef>
                <a:spcPts val="0"/>
              </a:spcBef>
              <a:spcAft>
                <a:spcPts val="0"/>
              </a:spcAft>
              <a:buNone/>
            </a:pPr>
            <a:endParaRPr sz="1200">
              <a:solidFill>
                <a:srgbClr val="24292F"/>
              </a:solidFill>
              <a:highlight>
                <a:schemeClr val="lt1"/>
              </a:highlight>
              <a:latin typeface="Roboto"/>
              <a:ea typeface="Roboto"/>
              <a:cs typeface="Roboto"/>
              <a:sym typeface="Roboto"/>
            </a:endParaRPr>
          </a:p>
          <a:p>
            <a:pPr marL="0" lvl="0" indent="0" algn="l" rtl="0">
              <a:lnSpc>
                <a:spcPct val="115000"/>
              </a:lnSpc>
              <a:spcBef>
                <a:spcPts val="0"/>
              </a:spcBef>
              <a:spcAft>
                <a:spcPts val="0"/>
              </a:spcAft>
              <a:buNone/>
            </a:pPr>
            <a:r>
              <a:rPr lang="uk" sz="1200">
                <a:solidFill>
                  <a:srgbClr val="24292F"/>
                </a:solidFill>
                <a:highlight>
                  <a:schemeClr val="lt1"/>
                </a:highlight>
                <a:latin typeface="Roboto"/>
                <a:ea typeface="Roboto"/>
                <a:cs typeface="Roboto"/>
                <a:sym typeface="Roboto"/>
              </a:rPr>
              <a:t>Виконаємо вже добре відому нам команду</a:t>
            </a:r>
            <a:endParaRPr sz="1200">
              <a:solidFill>
                <a:srgbClr val="24292F"/>
              </a:solidFill>
              <a:highlight>
                <a:schemeClr val="lt1"/>
              </a:highlight>
              <a:latin typeface="Roboto"/>
              <a:ea typeface="Roboto"/>
              <a:cs typeface="Roboto"/>
              <a:sym typeface="Roboto"/>
            </a:endParaRPr>
          </a:p>
          <a:p>
            <a:pPr marL="0" lvl="0" indent="0" algn="l" rtl="0">
              <a:lnSpc>
                <a:spcPct val="115000"/>
              </a:lnSpc>
              <a:spcBef>
                <a:spcPts val="0"/>
              </a:spcBef>
              <a:spcAft>
                <a:spcPts val="0"/>
              </a:spcAft>
              <a:buNone/>
            </a:pPr>
            <a:r>
              <a:rPr lang="uk" sz="1200" b="1">
                <a:solidFill>
                  <a:srgbClr val="24292F"/>
                </a:solidFill>
                <a:highlight>
                  <a:srgbClr val="FCE5CD"/>
                </a:highlight>
                <a:latin typeface="Roboto"/>
                <a:ea typeface="Roboto"/>
                <a:cs typeface="Roboto"/>
                <a:sym typeface="Roboto"/>
              </a:rPr>
              <a:t>git status</a:t>
            </a:r>
            <a:endParaRPr sz="1200" b="1">
              <a:solidFill>
                <a:srgbClr val="24292F"/>
              </a:solidFill>
              <a:highlight>
                <a:srgbClr val="FCE5CD"/>
              </a:highlight>
              <a:latin typeface="Roboto"/>
              <a:ea typeface="Roboto"/>
              <a:cs typeface="Roboto"/>
              <a:sym typeface="Roboto"/>
            </a:endParaRPr>
          </a:p>
          <a:p>
            <a:pPr marL="0" lvl="0" indent="0" algn="l" rtl="0">
              <a:lnSpc>
                <a:spcPct val="115000"/>
              </a:lnSpc>
              <a:spcBef>
                <a:spcPts val="0"/>
              </a:spcBef>
              <a:spcAft>
                <a:spcPts val="0"/>
              </a:spcAft>
              <a:buNone/>
            </a:pPr>
            <a:r>
              <a:rPr lang="uk" sz="1200">
                <a:solidFill>
                  <a:srgbClr val="24292F"/>
                </a:solidFill>
                <a:highlight>
                  <a:schemeClr val="lt1"/>
                </a:highlight>
                <a:latin typeface="Roboto"/>
                <a:ea typeface="Roboto"/>
                <a:cs typeface="Roboto"/>
                <a:sym typeface="Roboto"/>
              </a:rPr>
              <a:t>Файл Test.txt - modified. Зверніть увагу що в цій папці гілка </a:t>
            </a:r>
            <a:r>
              <a:rPr lang="uk" sz="1200" b="1">
                <a:solidFill>
                  <a:srgbClr val="24292F"/>
                </a:solidFill>
                <a:highlight>
                  <a:schemeClr val="lt1"/>
                </a:highlight>
                <a:latin typeface="Roboto"/>
                <a:ea typeface="Roboto"/>
                <a:cs typeface="Roboto"/>
                <a:sym typeface="Roboto"/>
              </a:rPr>
              <a:t>main</a:t>
            </a:r>
            <a:r>
              <a:rPr lang="uk" sz="1200">
                <a:solidFill>
                  <a:srgbClr val="24292F"/>
                </a:solidFill>
                <a:highlight>
                  <a:schemeClr val="lt1"/>
                </a:highlight>
                <a:latin typeface="Roboto"/>
                <a:ea typeface="Roboto"/>
                <a:cs typeface="Roboto"/>
                <a:sym typeface="Roboto"/>
              </a:rPr>
              <a:t>, а не </a:t>
            </a:r>
            <a:r>
              <a:rPr lang="uk" sz="1200" b="1">
                <a:solidFill>
                  <a:srgbClr val="24292F"/>
                </a:solidFill>
                <a:highlight>
                  <a:schemeClr val="lt1"/>
                </a:highlight>
                <a:latin typeface="Roboto"/>
                <a:ea typeface="Roboto"/>
                <a:cs typeface="Roboto"/>
                <a:sym typeface="Roboto"/>
              </a:rPr>
              <a:t>master</a:t>
            </a:r>
            <a:r>
              <a:rPr lang="uk" sz="1200">
                <a:solidFill>
                  <a:srgbClr val="24292F"/>
                </a:solidFill>
                <a:highlight>
                  <a:schemeClr val="lt1"/>
                </a:highlight>
                <a:latin typeface="Roboto"/>
                <a:ea typeface="Roboto"/>
                <a:cs typeface="Roboto"/>
                <a:sym typeface="Roboto"/>
              </a:rPr>
              <a:t>.</a:t>
            </a:r>
            <a:endParaRPr sz="1200">
              <a:solidFill>
                <a:srgbClr val="24292F"/>
              </a:solidFill>
              <a:highlight>
                <a:schemeClr val="lt1"/>
              </a:highlight>
              <a:latin typeface="Roboto"/>
              <a:ea typeface="Roboto"/>
              <a:cs typeface="Roboto"/>
              <a:sym typeface="Roboto"/>
            </a:endParaRPr>
          </a:p>
        </p:txBody>
      </p:sp>
      <p:pic>
        <p:nvPicPr>
          <p:cNvPr id="598" name="Google Shape;598;g127ec7da91e_0_375"/>
          <p:cNvPicPr preferRelativeResize="0"/>
          <p:nvPr/>
        </p:nvPicPr>
        <p:blipFill>
          <a:blip r:embed="rId3">
            <a:alphaModFix/>
          </a:blip>
          <a:stretch>
            <a:fillRect/>
          </a:stretch>
        </p:blipFill>
        <p:spPr>
          <a:xfrm>
            <a:off x="3922558" y="1811100"/>
            <a:ext cx="4793580" cy="431100"/>
          </a:xfrm>
          <a:prstGeom prst="rect">
            <a:avLst/>
          </a:prstGeom>
          <a:noFill/>
          <a:ln>
            <a:noFill/>
          </a:ln>
        </p:spPr>
      </p:pic>
      <p:pic>
        <p:nvPicPr>
          <p:cNvPr id="599" name="Google Shape;599;g127ec7da91e_0_375"/>
          <p:cNvPicPr preferRelativeResize="0"/>
          <p:nvPr/>
        </p:nvPicPr>
        <p:blipFill>
          <a:blip r:embed="rId4">
            <a:alphaModFix/>
          </a:blip>
          <a:stretch>
            <a:fillRect/>
          </a:stretch>
        </p:blipFill>
        <p:spPr>
          <a:xfrm>
            <a:off x="3806404" y="3510475"/>
            <a:ext cx="5025896" cy="1493700"/>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603"/>
        <p:cNvGrpSpPr/>
        <p:nvPr/>
      </p:nvGrpSpPr>
      <p:grpSpPr>
        <a:xfrm>
          <a:off x="0" y="0"/>
          <a:ext cx="0" cy="0"/>
          <a:chOff x="0" y="0"/>
          <a:chExt cx="0" cy="0"/>
        </a:xfrm>
      </p:grpSpPr>
      <p:sp>
        <p:nvSpPr>
          <p:cNvPr id="604" name="Google Shape;604;g127ec7da91e_0_38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uk">
                <a:latin typeface="Roboto"/>
                <a:ea typeface="Roboto"/>
                <a:cs typeface="Roboto"/>
                <a:sym typeface="Roboto"/>
              </a:rPr>
              <a:t>Основи роботи з GIT</a:t>
            </a:r>
            <a:endParaRPr>
              <a:latin typeface="Roboto"/>
              <a:ea typeface="Roboto"/>
              <a:cs typeface="Roboto"/>
              <a:sym typeface="Roboto"/>
            </a:endParaRPr>
          </a:p>
        </p:txBody>
      </p:sp>
      <p:sp>
        <p:nvSpPr>
          <p:cNvPr id="605" name="Google Shape;605;g127ec7da91e_0_384"/>
          <p:cNvSpPr txBox="1"/>
          <p:nvPr/>
        </p:nvSpPr>
        <p:spPr>
          <a:xfrm>
            <a:off x="311700" y="1223550"/>
            <a:ext cx="8520600" cy="4311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a:buNone/>
            </a:pPr>
            <a:r>
              <a:rPr lang="uk" sz="1600" b="1">
                <a:solidFill>
                  <a:schemeClr val="dk1"/>
                </a:solidFill>
                <a:highlight>
                  <a:schemeClr val="lt1"/>
                </a:highlight>
                <a:latin typeface="Roboto"/>
                <a:ea typeface="Roboto"/>
                <a:cs typeface="Roboto"/>
                <a:sym typeface="Roboto"/>
              </a:rPr>
              <a:t>Робота з віддаленим репозиторієм</a:t>
            </a:r>
            <a:endParaRPr sz="1200">
              <a:solidFill>
                <a:schemeClr val="dk1"/>
              </a:solidFill>
              <a:highlight>
                <a:schemeClr val="lt1"/>
              </a:highlight>
            </a:endParaRPr>
          </a:p>
        </p:txBody>
      </p:sp>
      <p:sp>
        <p:nvSpPr>
          <p:cNvPr id="606" name="Google Shape;606;g127ec7da91e_0_384"/>
          <p:cNvSpPr txBox="1"/>
          <p:nvPr/>
        </p:nvSpPr>
        <p:spPr>
          <a:xfrm>
            <a:off x="311700" y="1654650"/>
            <a:ext cx="2710200" cy="3343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uk" sz="1200">
                <a:solidFill>
                  <a:srgbClr val="24292F"/>
                </a:solidFill>
                <a:highlight>
                  <a:schemeClr val="lt1"/>
                </a:highlight>
                <a:latin typeface="Roboto"/>
                <a:ea typeface="Roboto"/>
                <a:cs typeface="Roboto"/>
                <a:sym typeface="Roboto"/>
              </a:rPr>
              <a:t>Виконуємо:</a:t>
            </a:r>
            <a:endParaRPr sz="1200">
              <a:solidFill>
                <a:srgbClr val="24292F"/>
              </a:solidFill>
              <a:highlight>
                <a:schemeClr val="lt1"/>
              </a:highlight>
              <a:latin typeface="Roboto"/>
              <a:ea typeface="Roboto"/>
              <a:cs typeface="Roboto"/>
              <a:sym typeface="Roboto"/>
            </a:endParaRPr>
          </a:p>
          <a:p>
            <a:pPr marL="0" lvl="0" indent="0" algn="l" rtl="0">
              <a:lnSpc>
                <a:spcPct val="115000"/>
              </a:lnSpc>
              <a:spcBef>
                <a:spcPts val="0"/>
              </a:spcBef>
              <a:spcAft>
                <a:spcPts val="0"/>
              </a:spcAft>
              <a:buNone/>
            </a:pPr>
            <a:r>
              <a:rPr lang="uk" sz="1200" b="1">
                <a:solidFill>
                  <a:srgbClr val="24292F"/>
                </a:solidFill>
                <a:highlight>
                  <a:srgbClr val="FCE5CD"/>
                </a:highlight>
                <a:latin typeface="Roboto"/>
                <a:ea typeface="Roboto"/>
                <a:cs typeface="Roboto"/>
                <a:sym typeface="Roboto"/>
              </a:rPr>
              <a:t>git add Test.txt</a:t>
            </a:r>
            <a:endParaRPr sz="1200" b="1">
              <a:solidFill>
                <a:srgbClr val="24292F"/>
              </a:solidFill>
              <a:highlight>
                <a:srgbClr val="FCE5CD"/>
              </a:highlight>
              <a:latin typeface="Roboto"/>
              <a:ea typeface="Roboto"/>
              <a:cs typeface="Roboto"/>
              <a:sym typeface="Roboto"/>
            </a:endParaRPr>
          </a:p>
          <a:p>
            <a:pPr marL="0" lvl="0" indent="0" algn="l" rtl="0">
              <a:lnSpc>
                <a:spcPct val="115000"/>
              </a:lnSpc>
              <a:spcBef>
                <a:spcPts val="0"/>
              </a:spcBef>
              <a:spcAft>
                <a:spcPts val="0"/>
              </a:spcAft>
              <a:buNone/>
            </a:pPr>
            <a:r>
              <a:rPr lang="uk" sz="1200">
                <a:solidFill>
                  <a:srgbClr val="24292F"/>
                </a:solidFill>
                <a:highlight>
                  <a:schemeClr val="lt1"/>
                </a:highlight>
                <a:latin typeface="Roboto"/>
                <a:ea typeface="Roboto"/>
                <a:cs typeface="Roboto"/>
                <a:sym typeface="Roboto"/>
              </a:rPr>
              <a:t>Перевіряємо:</a:t>
            </a:r>
            <a:endParaRPr sz="1200">
              <a:solidFill>
                <a:srgbClr val="24292F"/>
              </a:solidFill>
              <a:highlight>
                <a:schemeClr val="lt1"/>
              </a:highlight>
              <a:latin typeface="Roboto"/>
              <a:ea typeface="Roboto"/>
              <a:cs typeface="Roboto"/>
              <a:sym typeface="Roboto"/>
            </a:endParaRPr>
          </a:p>
          <a:p>
            <a:pPr marL="0" lvl="0" indent="0" algn="l" rtl="0">
              <a:lnSpc>
                <a:spcPct val="115000"/>
              </a:lnSpc>
              <a:spcBef>
                <a:spcPts val="0"/>
              </a:spcBef>
              <a:spcAft>
                <a:spcPts val="0"/>
              </a:spcAft>
              <a:buNone/>
            </a:pPr>
            <a:r>
              <a:rPr lang="uk" sz="1200" b="1">
                <a:solidFill>
                  <a:srgbClr val="24292F"/>
                </a:solidFill>
                <a:highlight>
                  <a:srgbClr val="FCE5CD"/>
                </a:highlight>
                <a:latin typeface="Roboto"/>
                <a:ea typeface="Roboto"/>
                <a:cs typeface="Roboto"/>
                <a:sym typeface="Roboto"/>
              </a:rPr>
              <a:t>git status</a:t>
            </a:r>
            <a:endParaRPr sz="1200">
              <a:solidFill>
                <a:srgbClr val="24292F"/>
              </a:solidFill>
              <a:highlight>
                <a:srgbClr val="FCE5CD"/>
              </a:highlight>
              <a:latin typeface="Roboto"/>
              <a:ea typeface="Roboto"/>
              <a:cs typeface="Roboto"/>
              <a:sym typeface="Roboto"/>
            </a:endParaRPr>
          </a:p>
          <a:p>
            <a:pPr marL="0" lvl="0" indent="0" algn="l" rtl="0">
              <a:lnSpc>
                <a:spcPct val="115000"/>
              </a:lnSpc>
              <a:spcBef>
                <a:spcPts val="0"/>
              </a:spcBef>
              <a:spcAft>
                <a:spcPts val="0"/>
              </a:spcAft>
              <a:buNone/>
            </a:pPr>
            <a:endParaRPr sz="1200">
              <a:solidFill>
                <a:srgbClr val="24292F"/>
              </a:solidFill>
              <a:highlight>
                <a:schemeClr val="lt1"/>
              </a:highlight>
              <a:latin typeface="Roboto"/>
              <a:ea typeface="Roboto"/>
              <a:cs typeface="Roboto"/>
              <a:sym typeface="Roboto"/>
            </a:endParaRPr>
          </a:p>
          <a:p>
            <a:pPr marL="0" lvl="0" indent="0" algn="l" rtl="0">
              <a:lnSpc>
                <a:spcPct val="115000"/>
              </a:lnSpc>
              <a:spcBef>
                <a:spcPts val="0"/>
              </a:spcBef>
              <a:spcAft>
                <a:spcPts val="0"/>
              </a:spcAft>
              <a:buNone/>
            </a:pPr>
            <a:endParaRPr sz="1200">
              <a:solidFill>
                <a:srgbClr val="24292F"/>
              </a:solidFill>
              <a:highlight>
                <a:schemeClr val="lt1"/>
              </a:highlight>
              <a:latin typeface="Roboto"/>
              <a:ea typeface="Roboto"/>
              <a:cs typeface="Roboto"/>
              <a:sym typeface="Roboto"/>
            </a:endParaRPr>
          </a:p>
          <a:p>
            <a:pPr marL="0" lvl="0" indent="0" algn="l" rtl="0">
              <a:lnSpc>
                <a:spcPct val="115000"/>
              </a:lnSpc>
              <a:spcBef>
                <a:spcPts val="0"/>
              </a:spcBef>
              <a:spcAft>
                <a:spcPts val="0"/>
              </a:spcAft>
              <a:buNone/>
            </a:pPr>
            <a:endParaRPr sz="1200">
              <a:solidFill>
                <a:srgbClr val="24292F"/>
              </a:solidFill>
              <a:highlight>
                <a:schemeClr val="lt1"/>
              </a:highlight>
              <a:latin typeface="Roboto"/>
              <a:ea typeface="Roboto"/>
              <a:cs typeface="Roboto"/>
              <a:sym typeface="Roboto"/>
            </a:endParaRPr>
          </a:p>
          <a:p>
            <a:pPr marL="0" lvl="0" indent="0" algn="l" rtl="0">
              <a:lnSpc>
                <a:spcPct val="115000"/>
              </a:lnSpc>
              <a:spcBef>
                <a:spcPts val="0"/>
              </a:spcBef>
              <a:spcAft>
                <a:spcPts val="0"/>
              </a:spcAft>
              <a:buNone/>
            </a:pPr>
            <a:endParaRPr sz="1200">
              <a:solidFill>
                <a:srgbClr val="24292F"/>
              </a:solidFill>
              <a:highlight>
                <a:schemeClr val="lt1"/>
              </a:highlight>
              <a:latin typeface="Roboto"/>
              <a:ea typeface="Roboto"/>
              <a:cs typeface="Roboto"/>
              <a:sym typeface="Roboto"/>
            </a:endParaRPr>
          </a:p>
          <a:p>
            <a:pPr marL="0" lvl="0" indent="0" algn="l" rtl="0">
              <a:lnSpc>
                <a:spcPct val="115000"/>
              </a:lnSpc>
              <a:spcBef>
                <a:spcPts val="0"/>
              </a:spcBef>
              <a:spcAft>
                <a:spcPts val="0"/>
              </a:spcAft>
              <a:buNone/>
            </a:pPr>
            <a:endParaRPr sz="1200">
              <a:solidFill>
                <a:srgbClr val="24292F"/>
              </a:solidFill>
              <a:highlight>
                <a:schemeClr val="lt1"/>
              </a:highlight>
              <a:latin typeface="Roboto"/>
              <a:ea typeface="Roboto"/>
              <a:cs typeface="Roboto"/>
              <a:sym typeface="Roboto"/>
            </a:endParaRPr>
          </a:p>
          <a:p>
            <a:pPr marL="0" lvl="0" indent="0" algn="l" rtl="0">
              <a:lnSpc>
                <a:spcPct val="115000"/>
              </a:lnSpc>
              <a:spcBef>
                <a:spcPts val="0"/>
              </a:spcBef>
              <a:spcAft>
                <a:spcPts val="0"/>
              </a:spcAft>
              <a:buNone/>
            </a:pPr>
            <a:endParaRPr sz="1200">
              <a:solidFill>
                <a:srgbClr val="24292F"/>
              </a:solidFill>
              <a:highlight>
                <a:schemeClr val="lt1"/>
              </a:highlight>
              <a:latin typeface="Roboto"/>
              <a:ea typeface="Roboto"/>
              <a:cs typeface="Roboto"/>
              <a:sym typeface="Roboto"/>
            </a:endParaRPr>
          </a:p>
          <a:p>
            <a:pPr marL="0" lvl="0" indent="0" algn="l" rtl="0">
              <a:lnSpc>
                <a:spcPct val="115000"/>
              </a:lnSpc>
              <a:spcBef>
                <a:spcPts val="0"/>
              </a:spcBef>
              <a:spcAft>
                <a:spcPts val="0"/>
              </a:spcAft>
              <a:buNone/>
            </a:pPr>
            <a:endParaRPr sz="1200">
              <a:solidFill>
                <a:srgbClr val="24292F"/>
              </a:solidFill>
              <a:highlight>
                <a:schemeClr val="lt1"/>
              </a:highlight>
              <a:latin typeface="Roboto"/>
              <a:ea typeface="Roboto"/>
              <a:cs typeface="Roboto"/>
              <a:sym typeface="Roboto"/>
            </a:endParaRPr>
          </a:p>
          <a:p>
            <a:pPr marL="0" lvl="0" indent="0" algn="l" rtl="0">
              <a:lnSpc>
                <a:spcPct val="115000"/>
              </a:lnSpc>
              <a:spcBef>
                <a:spcPts val="0"/>
              </a:spcBef>
              <a:spcAft>
                <a:spcPts val="0"/>
              </a:spcAft>
              <a:buNone/>
            </a:pPr>
            <a:endParaRPr sz="1200">
              <a:solidFill>
                <a:srgbClr val="24292F"/>
              </a:solidFill>
              <a:highlight>
                <a:schemeClr val="lt1"/>
              </a:highlight>
              <a:latin typeface="Roboto"/>
              <a:ea typeface="Roboto"/>
              <a:cs typeface="Roboto"/>
              <a:sym typeface="Roboto"/>
            </a:endParaRPr>
          </a:p>
          <a:p>
            <a:pPr marL="0" lvl="0" indent="0" algn="l" rtl="0">
              <a:lnSpc>
                <a:spcPct val="115000"/>
              </a:lnSpc>
              <a:spcBef>
                <a:spcPts val="0"/>
              </a:spcBef>
              <a:spcAft>
                <a:spcPts val="0"/>
              </a:spcAft>
              <a:buNone/>
            </a:pPr>
            <a:r>
              <a:rPr lang="uk" sz="1200">
                <a:solidFill>
                  <a:srgbClr val="24292F"/>
                </a:solidFill>
                <a:highlight>
                  <a:schemeClr val="lt1"/>
                </a:highlight>
                <a:latin typeface="Roboto"/>
                <a:ea typeface="Roboto"/>
                <a:cs typeface="Roboto"/>
                <a:sym typeface="Roboto"/>
              </a:rPr>
              <a:t>Виконуємо:</a:t>
            </a:r>
            <a:endParaRPr sz="1200">
              <a:solidFill>
                <a:srgbClr val="24292F"/>
              </a:solidFill>
              <a:highlight>
                <a:schemeClr val="lt1"/>
              </a:highlight>
              <a:latin typeface="Roboto"/>
              <a:ea typeface="Roboto"/>
              <a:cs typeface="Roboto"/>
              <a:sym typeface="Roboto"/>
            </a:endParaRPr>
          </a:p>
          <a:p>
            <a:pPr marL="0" lvl="0" indent="0" algn="l" rtl="0">
              <a:lnSpc>
                <a:spcPct val="115000"/>
              </a:lnSpc>
              <a:spcBef>
                <a:spcPts val="0"/>
              </a:spcBef>
              <a:spcAft>
                <a:spcPts val="0"/>
              </a:spcAft>
              <a:buNone/>
            </a:pPr>
            <a:r>
              <a:rPr lang="uk" sz="1200" b="1">
                <a:solidFill>
                  <a:srgbClr val="24292F"/>
                </a:solidFill>
                <a:highlight>
                  <a:srgbClr val="FCE5CD"/>
                </a:highlight>
                <a:latin typeface="Roboto"/>
                <a:ea typeface="Roboto"/>
                <a:cs typeface="Roboto"/>
                <a:sym typeface="Roboto"/>
              </a:rPr>
              <a:t>git commit -m </a:t>
            </a:r>
            <a:r>
              <a:rPr lang="uk" sz="1200" b="1">
                <a:solidFill>
                  <a:schemeClr val="dk1"/>
                </a:solidFill>
                <a:highlight>
                  <a:srgbClr val="FCE5CD"/>
                </a:highlight>
              </a:rPr>
              <a:t>"</a:t>
            </a:r>
            <a:r>
              <a:rPr lang="uk" sz="1200" b="1">
                <a:solidFill>
                  <a:srgbClr val="24292F"/>
                </a:solidFill>
                <a:highlight>
                  <a:srgbClr val="FCE5CD"/>
                </a:highlight>
                <a:latin typeface="Roboto"/>
                <a:ea typeface="Roboto"/>
                <a:cs typeface="Roboto"/>
                <a:sym typeface="Roboto"/>
              </a:rPr>
              <a:t>my second commit</a:t>
            </a:r>
            <a:r>
              <a:rPr lang="uk" sz="1200" b="1">
                <a:solidFill>
                  <a:schemeClr val="dk1"/>
                </a:solidFill>
                <a:highlight>
                  <a:srgbClr val="FCE5CD"/>
                </a:highlight>
              </a:rPr>
              <a:t>"</a:t>
            </a:r>
            <a:endParaRPr sz="1200" b="1">
              <a:solidFill>
                <a:srgbClr val="24292F"/>
              </a:solidFill>
              <a:highlight>
                <a:srgbClr val="FCE5CD"/>
              </a:highlight>
              <a:latin typeface="Roboto"/>
              <a:ea typeface="Roboto"/>
              <a:cs typeface="Roboto"/>
              <a:sym typeface="Roboto"/>
            </a:endParaRPr>
          </a:p>
          <a:p>
            <a:pPr marL="0" lvl="0" indent="0" algn="l" rtl="0">
              <a:lnSpc>
                <a:spcPct val="115000"/>
              </a:lnSpc>
              <a:spcBef>
                <a:spcPts val="0"/>
              </a:spcBef>
              <a:spcAft>
                <a:spcPts val="0"/>
              </a:spcAft>
              <a:buNone/>
            </a:pPr>
            <a:endParaRPr sz="1200">
              <a:solidFill>
                <a:srgbClr val="24292F"/>
              </a:solidFill>
              <a:highlight>
                <a:schemeClr val="lt1"/>
              </a:highlight>
              <a:latin typeface="Roboto"/>
              <a:ea typeface="Roboto"/>
              <a:cs typeface="Roboto"/>
              <a:sym typeface="Roboto"/>
            </a:endParaRPr>
          </a:p>
        </p:txBody>
      </p:sp>
      <p:pic>
        <p:nvPicPr>
          <p:cNvPr id="607" name="Google Shape;607;g127ec7da91e_0_384"/>
          <p:cNvPicPr preferRelativeResize="0"/>
          <p:nvPr/>
        </p:nvPicPr>
        <p:blipFill>
          <a:blip r:embed="rId3">
            <a:alphaModFix/>
          </a:blip>
          <a:stretch>
            <a:fillRect/>
          </a:stretch>
        </p:blipFill>
        <p:spPr>
          <a:xfrm>
            <a:off x="3149661" y="1784275"/>
            <a:ext cx="5687001" cy="1686300"/>
          </a:xfrm>
          <a:prstGeom prst="rect">
            <a:avLst/>
          </a:prstGeom>
          <a:noFill/>
          <a:ln>
            <a:noFill/>
          </a:ln>
        </p:spPr>
      </p:pic>
      <p:pic>
        <p:nvPicPr>
          <p:cNvPr id="608" name="Google Shape;608;g127ec7da91e_0_384"/>
          <p:cNvPicPr preferRelativeResize="0"/>
          <p:nvPr/>
        </p:nvPicPr>
        <p:blipFill>
          <a:blip r:embed="rId4">
            <a:alphaModFix/>
          </a:blip>
          <a:stretch>
            <a:fillRect/>
          </a:stretch>
        </p:blipFill>
        <p:spPr>
          <a:xfrm>
            <a:off x="3154025" y="4162176"/>
            <a:ext cx="5678275" cy="684375"/>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612"/>
        <p:cNvGrpSpPr/>
        <p:nvPr/>
      </p:nvGrpSpPr>
      <p:grpSpPr>
        <a:xfrm>
          <a:off x="0" y="0"/>
          <a:ext cx="0" cy="0"/>
          <a:chOff x="0" y="0"/>
          <a:chExt cx="0" cy="0"/>
        </a:xfrm>
      </p:grpSpPr>
      <p:sp>
        <p:nvSpPr>
          <p:cNvPr id="613" name="Google Shape;613;g127ec7da91e_0_39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uk">
                <a:latin typeface="Roboto"/>
                <a:ea typeface="Roboto"/>
                <a:cs typeface="Roboto"/>
                <a:sym typeface="Roboto"/>
              </a:rPr>
              <a:t>Основи роботи з GIT</a:t>
            </a:r>
            <a:endParaRPr>
              <a:latin typeface="Roboto"/>
              <a:ea typeface="Roboto"/>
              <a:cs typeface="Roboto"/>
              <a:sym typeface="Roboto"/>
            </a:endParaRPr>
          </a:p>
        </p:txBody>
      </p:sp>
      <p:sp>
        <p:nvSpPr>
          <p:cNvPr id="614" name="Google Shape;614;g127ec7da91e_0_394"/>
          <p:cNvSpPr txBox="1"/>
          <p:nvPr/>
        </p:nvSpPr>
        <p:spPr>
          <a:xfrm>
            <a:off x="311700" y="1223550"/>
            <a:ext cx="8520600" cy="4311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a:buNone/>
            </a:pPr>
            <a:r>
              <a:rPr lang="uk" sz="1600" b="1">
                <a:solidFill>
                  <a:schemeClr val="dk1"/>
                </a:solidFill>
                <a:highlight>
                  <a:schemeClr val="lt1"/>
                </a:highlight>
                <a:latin typeface="Roboto"/>
                <a:ea typeface="Roboto"/>
                <a:cs typeface="Roboto"/>
                <a:sym typeface="Roboto"/>
              </a:rPr>
              <a:t>Робота з віддаленим репозиторієм</a:t>
            </a:r>
            <a:endParaRPr sz="1200">
              <a:solidFill>
                <a:schemeClr val="dk1"/>
              </a:solidFill>
              <a:highlight>
                <a:schemeClr val="lt1"/>
              </a:highlight>
            </a:endParaRPr>
          </a:p>
        </p:txBody>
      </p:sp>
      <p:sp>
        <p:nvSpPr>
          <p:cNvPr id="615" name="Google Shape;615;g127ec7da91e_0_394"/>
          <p:cNvSpPr txBox="1"/>
          <p:nvPr/>
        </p:nvSpPr>
        <p:spPr>
          <a:xfrm>
            <a:off x="311700" y="1654650"/>
            <a:ext cx="8520600" cy="24936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uk" sz="1200">
                <a:solidFill>
                  <a:srgbClr val="24292F"/>
                </a:solidFill>
                <a:highlight>
                  <a:schemeClr val="lt1"/>
                </a:highlight>
                <a:latin typeface="Roboto"/>
                <a:ea typeface="Roboto"/>
                <a:cs typeface="Roboto"/>
                <a:sym typeface="Roboto"/>
              </a:rPr>
              <a:t>Не потрібно виконувати  команду:</a:t>
            </a:r>
            <a:endParaRPr sz="1200">
              <a:solidFill>
                <a:srgbClr val="24292F"/>
              </a:solidFill>
              <a:highlight>
                <a:schemeClr val="lt1"/>
              </a:highlight>
              <a:latin typeface="Roboto"/>
              <a:ea typeface="Roboto"/>
              <a:cs typeface="Roboto"/>
              <a:sym typeface="Roboto"/>
            </a:endParaRPr>
          </a:p>
          <a:p>
            <a:pPr marL="0" lvl="0" indent="0" algn="l" rtl="0">
              <a:lnSpc>
                <a:spcPct val="115000"/>
              </a:lnSpc>
              <a:spcBef>
                <a:spcPts val="0"/>
              </a:spcBef>
              <a:spcAft>
                <a:spcPts val="0"/>
              </a:spcAft>
              <a:buNone/>
            </a:pPr>
            <a:endParaRPr sz="1200">
              <a:solidFill>
                <a:schemeClr val="dk1"/>
              </a:solidFill>
              <a:highlight>
                <a:schemeClr val="lt1"/>
              </a:highlight>
              <a:latin typeface="Roboto"/>
              <a:ea typeface="Roboto"/>
              <a:cs typeface="Roboto"/>
              <a:sym typeface="Roboto"/>
            </a:endParaRPr>
          </a:p>
          <a:p>
            <a:pPr marL="0" lvl="0" indent="0" algn="l" rtl="0">
              <a:lnSpc>
                <a:spcPct val="115000"/>
              </a:lnSpc>
              <a:spcBef>
                <a:spcPts val="0"/>
              </a:spcBef>
              <a:spcAft>
                <a:spcPts val="0"/>
              </a:spcAft>
              <a:buClr>
                <a:srgbClr val="000000"/>
              </a:buClr>
              <a:buSzPts val="1100"/>
              <a:buFont typeface="Arial"/>
              <a:buNone/>
            </a:pPr>
            <a:r>
              <a:rPr lang="uk" sz="1200" b="1">
                <a:solidFill>
                  <a:srgbClr val="24292F"/>
                </a:solidFill>
                <a:highlight>
                  <a:srgbClr val="FCE5CD"/>
                </a:highlight>
                <a:latin typeface="Roboto"/>
                <a:ea typeface="Roboto"/>
                <a:cs typeface="Roboto"/>
                <a:sym typeface="Roboto"/>
              </a:rPr>
              <a:t>git remote add origin https://github.com/TJhelper1/second-repo.git</a:t>
            </a:r>
            <a:endParaRPr sz="1200" b="1">
              <a:solidFill>
                <a:srgbClr val="24292F"/>
              </a:solidFill>
              <a:highlight>
                <a:srgbClr val="FCE5CD"/>
              </a:highlight>
              <a:latin typeface="Roboto"/>
              <a:ea typeface="Roboto"/>
              <a:cs typeface="Roboto"/>
              <a:sym typeface="Roboto"/>
            </a:endParaRPr>
          </a:p>
          <a:p>
            <a:pPr marL="0" lvl="0" indent="0" algn="l" rtl="0">
              <a:lnSpc>
                <a:spcPct val="115000"/>
              </a:lnSpc>
              <a:spcBef>
                <a:spcPts val="0"/>
              </a:spcBef>
              <a:spcAft>
                <a:spcPts val="0"/>
              </a:spcAft>
              <a:buNone/>
            </a:pPr>
            <a:endParaRPr sz="1200" b="1">
              <a:solidFill>
                <a:srgbClr val="24292F"/>
              </a:solidFill>
              <a:highlight>
                <a:srgbClr val="FFF2CC"/>
              </a:highlight>
              <a:latin typeface="Roboto"/>
              <a:ea typeface="Roboto"/>
              <a:cs typeface="Roboto"/>
              <a:sym typeface="Roboto"/>
            </a:endParaRPr>
          </a:p>
          <a:p>
            <a:pPr marL="0" lvl="0" indent="0" algn="l" rtl="0">
              <a:lnSpc>
                <a:spcPct val="115000"/>
              </a:lnSpc>
              <a:spcBef>
                <a:spcPts val="0"/>
              </a:spcBef>
              <a:spcAft>
                <a:spcPts val="0"/>
              </a:spcAft>
              <a:buNone/>
            </a:pPr>
            <a:r>
              <a:rPr lang="uk" sz="1200">
                <a:solidFill>
                  <a:srgbClr val="24292F"/>
                </a:solidFill>
                <a:highlight>
                  <a:schemeClr val="lt1"/>
                </a:highlight>
                <a:latin typeface="Roboto"/>
                <a:ea typeface="Roboto"/>
                <a:cs typeface="Roboto"/>
                <a:sym typeface="Roboto"/>
              </a:rPr>
              <a:t>як це ми робили у попередньому прикладі, тому що ми клонували проект і він вже зберігається в системі. Перевіримо.</a:t>
            </a:r>
            <a:endParaRPr sz="1200">
              <a:solidFill>
                <a:srgbClr val="24292F"/>
              </a:solidFill>
              <a:highlight>
                <a:schemeClr val="lt1"/>
              </a:highlight>
              <a:latin typeface="Roboto"/>
              <a:ea typeface="Roboto"/>
              <a:cs typeface="Roboto"/>
              <a:sym typeface="Roboto"/>
            </a:endParaRPr>
          </a:p>
          <a:p>
            <a:pPr marL="0" lvl="0" indent="0" algn="l" rtl="0">
              <a:lnSpc>
                <a:spcPct val="115000"/>
              </a:lnSpc>
              <a:spcBef>
                <a:spcPts val="0"/>
              </a:spcBef>
              <a:spcAft>
                <a:spcPts val="0"/>
              </a:spcAft>
              <a:buNone/>
            </a:pPr>
            <a:endParaRPr sz="1200">
              <a:solidFill>
                <a:srgbClr val="24292F"/>
              </a:solidFill>
              <a:highlight>
                <a:schemeClr val="lt1"/>
              </a:highlight>
              <a:latin typeface="Roboto"/>
              <a:ea typeface="Roboto"/>
              <a:cs typeface="Roboto"/>
              <a:sym typeface="Roboto"/>
            </a:endParaRPr>
          </a:p>
          <a:p>
            <a:pPr marL="0" lvl="0" indent="0" algn="l" rtl="0">
              <a:lnSpc>
                <a:spcPct val="115000"/>
              </a:lnSpc>
              <a:spcBef>
                <a:spcPts val="0"/>
              </a:spcBef>
              <a:spcAft>
                <a:spcPts val="0"/>
              </a:spcAft>
              <a:buNone/>
            </a:pPr>
            <a:endParaRPr sz="1200">
              <a:solidFill>
                <a:srgbClr val="24292F"/>
              </a:solidFill>
              <a:highlight>
                <a:schemeClr val="lt1"/>
              </a:highlight>
              <a:latin typeface="Roboto"/>
              <a:ea typeface="Roboto"/>
              <a:cs typeface="Roboto"/>
              <a:sym typeface="Roboto"/>
            </a:endParaRPr>
          </a:p>
          <a:p>
            <a:pPr marL="0" lvl="0" indent="0" algn="l" rtl="0">
              <a:lnSpc>
                <a:spcPct val="115000"/>
              </a:lnSpc>
              <a:spcBef>
                <a:spcPts val="0"/>
              </a:spcBef>
              <a:spcAft>
                <a:spcPts val="0"/>
              </a:spcAft>
              <a:buNone/>
            </a:pPr>
            <a:r>
              <a:rPr lang="uk" sz="1200">
                <a:solidFill>
                  <a:srgbClr val="24292F"/>
                </a:solidFill>
                <a:highlight>
                  <a:schemeClr val="lt1"/>
                </a:highlight>
                <a:latin typeface="Roboto"/>
                <a:ea typeface="Roboto"/>
                <a:cs typeface="Roboto"/>
                <a:sym typeface="Roboto"/>
              </a:rPr>
              <a:t>Тому можна виконувати одразу:</a:t>
            </a:r>
            <a:endParaRPr sz="1200">
              <a:solidFill>
                <a:srgbClr val="24292F"/>
              </a:solidFill>
              <a:highlight>
                <a:schemeClr val="lt1"/>
              </a:highlight>
              <a:latin typeface="Roboto"/>
              <a:ea typeface="Roboto"/>
              <a:cs typeface="Roboto"/>
              <a:sym typeface="Roboto"/>
            </a:endParaRPr>
          </a:p>
          <a:p>
            <a:pPr marL="0" lvl="0" indent="0" algn="l" rtl="0">
              <a:lnSpc>
                <a:spcPct val="115000"/>
              </a:lnSpc>
              <a:spcBef>
                <a:spcPts val="0"/>
              </a:spcBef>
              <a:spcAft>
                <a:spcPts val="0"/>
              </a:spcAft>
              <a:buNone/>
            </a:pPr>
            <a:endParaRPr sz="1200">
              <a:solidFill>
                <a:srgbClr val="24292F"/>
              </a:solidFill>
              <a:highlight>
                <a:schemeClr val="lt1"/>
              </a:highlight>
              <a:latin typeface="Roboto"/>
              <a:ea typeface="Roboto"/>
              <a:cs typeface="Roboto"/>
              <a:sym typeface="Roboto"/>
            </a:endParaRPr>
          </a:p>
          <a:p>
            <a:pPr marL="0" lvl="0" indent="0" algn="l" rtl="0">
              <a:lnSpc>
                <a:spcPct val="115000"/>
              </a:lnSpc>
              <a:spcBef>
                <a:spcPts val="0"/>
              </a:spcBef>
              <a:spcAft>
                <a:spcPts val="0"/>
              </a:spcAft>
              <a:buNone/>
            </a:pPr>
            <a:r>
              <a:rPr lang="uk" sz="1200" b="1">
                <a:solidFill>
                  <a:srgbClr val="24292F"/>
                </a:solidFill>
                <a:highlight>
                  <a:srgbClr val="FCE5CD"/>
                </a:highlight>
                <a:latin typeface="Roboto"/>
                <a:ea typeface="Roboto"/>
                <a:cs typeface="Roboto"/>
                <a:sym typeface="Roboto"/>
              </a:rPr>
              <a:t>git push -u origin main</a:t>
            </a:r>
            <a:endParaRPr sz="1200">
              <a:solidFill>
                <a:srgbClr val="24292F"/>
              </a:solidFill>
              <a:highlight>
                <a:srgbClr val="FCE5CD"/>
              </a:highlight>
              <a:latin typeface="Roboto"/>
              <a:ea typeface="Roboto"/>
              <a:cs typeface="Roboto"/>
              <a:sym typeface="Roboto"/>
            </a:endParaRPr>
          </a:p>
        </p:txBody>
      </p:sp>
      <p:pic>
        <p:nvPicPr>
          <p:cNvPr id="616" name="Google Shape;616;g127ec7da91e_0_394"/>
          <p:cNvPicPr preferRelativeResize="0"/>
          <p:nvPr/>
        </p:nvPicPr>
        <p:blipFill>
          <a:blip r:embed="rId3">
            <a:alphaModFix/>
          </a:blip>
          <a:stretch>
            <a:fillRect/>
          </a:stretch>
        </p:blipFill>
        <p:spPr>
          <a:xfrm>
            <a:off x="1429450" y="3010050"/>
            <a:ext cx="6285101" cy="339950"/>
          </a:xfrm>
          <a:prstGeom prst="rect">
            <a:avLst/>
          </a:prstGeom>
          <a:noFill/>
          <a:ln>
            <a:noFill/>
          </a:ln>
        </p:spPr>
      </p:pic>
      <p:pic>
        <p:nvPicPr>
          <p:cNvPr id="617" name="Google Shape;617;g127ec7da91e_0_394"/>
          <p:cNvPicPr preferRelativeResize="0"/>
          <p:nvPr/>
        </p:nvPicPr>
        <p:blipFill>
          <a:blip r:embed="rId4">
            <a:alphaModFix/>
          </a:blip>
          <a:stretch>
            <a:fillRect/>
          </a:stretch>
        </p:blipFill>
        <p:spPr>
          <a:xfrm>
            <a:off x="3193525" y="3450425"/>
            <a:ext cx="5288301" cy="1607350"/>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621"/>
        <p:cNvGrpSpPr/>
        <p:nvPr/>
      </p:nvGrpSpPr>
      <p:grpSpPr>
        <a:xfrm>
          <a:off x="0" y="0"/>
          <a:ext cx="0" cy="0"/>
          <a:chOff x="0" y="0"/>
          <a:chExt cx="0" cy="0"/>
        </a:xfrm>
      </p:grpSpPr>
      <p:sp>
        <p:nvSpPr>
          <p:cNvPr id="622" name="Google Shape;622;g127ec7da91e_0_40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uk">
                <a:latin typeface="Roboto"/>
                <a:ea typeface="Roboto"/>
                <a:cs typeface="Roboto"/>
                <a:sym typeface="Roboto"/>
              </a:rPr>
              <a:t>Основи роботи з GIT</a:t>
            </a:r>
            <a:endParaRPr>
              <a:latin typeface="Roboto"/>
              <a:ea typeface="Roboto"/>
              <a:cs typeface="Roboto"/>
              <a:sym typeface="Roboto"/>
            </a:endParaRPr>
          </a:p>
        </p:txBody>
      </p:sp>
      <p:sp>
        <p:nvSpPr>
          <p:cNvPr id="623" name="Google Shape;623;g127ec7da91e_0_404"/>
          <p:cNvSpPr txBox="1"/>
          <p:nvPr/>
        </p:nvSpPr>
        <p:spPr>
          <a:xfrm>
            <a:off x="311700" y="1223550"/>
            <a:ext cx="8520600" cy="4311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a:buNone/>
            </a:pPr>
            <a:r>
              <a:rPr lang="uk" sz="1600" b="1">
                <a:solidFill>
                  <a:schemeClr val="dk1"/>
                </a:solidFill>
                <a:highlight>
                  <a:schemeClr val="lt1"/>
                </a:highlight>
                <a:latin typeface="Roboto"/>
                <a:ea typeface="Roboto"/>
                <a:cs typeface="Roboto"/>
                <a:sym typeface="Roboto"/>
              </a:rPr>
              <a:t>Робота з віддаленим репозиторієм</a:t>
            </a:r>
            <a:endParaRPr sz="1200">
              <a:solidFill>
                <a:schemeClr val="dk1"/>
              </a:solidFill>
              <a:highlight>
                <a:schemeClr val="lt1"/>
              </a:highlight>
            </a:endParaRPr>
          </a:p>
        </p:txBody>
      </p:sp>
      <p:sp>
        <p:nvSpPr>
          <p:cNvPr id="624" name="Google Shape;624;g127ec7da91e_0_404"/>
          <p:cNvSpPr txBox="1"/>
          <p:nvPr/>
        </p:nvSpPr>
        <p:spPr>
          <a:xfrm>
            <a:off x="311700" y="1654650"/>
            <a:ext cx="3653100" cy="10065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uk" sz="1200">
                <a:solidFill>
                  <a:srgbClr val="24292F"/>
                </a:solidFill>
                <a:highlight>
                  <a:schemeClr val="lt1"/>
                </a:highlight>
                <a:latin typeface="Roboto"/>
                <a:ea typeface="Roboto"/>
                <a:cs typeface="Roboto"/>
                <a:sym typeface="Roboto"/>
              </a:rPr>
              <a:t>Ми передали файл Test.txt, в якому були зроблені деякі зміни знову на GitHub репо.</a:t>
            </a:r>
            <a:endParaRPr sz="1200">
              <a:solidFill>
                <a:srgbClr val="24292F"/>
              </a:solidFill>
              <a:highlight>
                <a:schemeClr val="lt1"/>
              </a:highlight>
              <a:latin typeface="Roboto"/>
              <a:ea typeface="Roboto"/>
              <a:cs typeface="Roboto"/>
              <a:sym typeface="Roboto"/>
            </a:endParaRPr>
          </a:p>
          <a:p>
            <a:pPr marL="0" lvl="0" indent="0" algn="l" rtl="0">
              <a:lnSpc>
                <a:spcPct val="115000"/>
              </a:lnSpc>
              <a:spcBef>
                <a:spcPts val="0"/>
              </a:spcBef>
              <a:spcAft>
                <a:spcPts val="0"/>
              </a:spcAft>
              <a:buNone/>
            </a:pPr>
            <a:r>
              <a:rPr lang="uk" sz="1200">
                <a:solidFill>
                  <a:srgbClr val="24292F"/>
                </a:solidFill>
                <a:highlight>
                  <a:schemeClr val="lt1"/>
                </a:highlight>
                <a:latin typeface="Roboto"/>
                <a:ea typeface="Roboto"/>
                <a:cs typeface="Roboto"/>
                <a:sym typeface="Roboto"/>
              </a:rPr>
              <a:t>Для того, щоб пересвідчиться в цьому, ми можемо відкрити його прямо в репозиторії.</a:t>
            </a:r>
            <a:endParaRPr sz="1200">
              <a:solidFill>
                <a:srgbClr val="24292F"/>
              </a:solidFill>
              <a:highlight>
                <a:schemeClr val="lt1"/>
              </a:highlight>
              <a:latin typeface="Roboto"/>
              <a:ea typeface="Roboto"/>
              <a:cs typeface="Roboto"/>
              <a:sym typeface="Roboto"/>
            </a:endParaRPr>
          </a:p>
        </p:txBody>
      </p:sp>
      <p:pic>
        <p:nvPicPr>
          <p:cNvPr id="625" name="Google Shape;625;g127ec7da91e_0_404"/>
          <p:cNvPicPr preferRelativeResize="0"/>
          <p:nvPr/>
        </p:nvPicPr>
        <p:blipFill>
          <a:blip r:embed="rId3">
            <a:alphaModFix/>
          </a:blip>
          <a:stretch>
            <a:fillRect/>
          </a:stretch>
        </p:blipFill>
        <p:spPr>
          <a:xfrm>
            <a:off x="3964778" y="1654650"/>
            <a:ext cx="4867526" cy="22787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g1229ddb1c7f_0_1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uk">
                <a:latin typeface="Roboto"/>
                <a:ea typeface="Roboto"/>
                <a:cs typeface="Roboto"/>
                <a:sym typeface="Roboto"/>
              </a:rPr>
              <a:t>Основи роботи з GIT</a:t>
            </a:r>
            <a:endParaRPr>
              <a:latin typeface="Roboto"/>
              <a:ea typeface="Roboto"/>
              <a:cs typeface="Roboto"/>
              <a:sym typeface="Roboto"/>
            </a:endParaRPr>
          </a:p>
        </p:txBody>
      </p:sp>
      <p:sp>
        <p:nvSpPr>
          <p:cNvPr id="96" name="Google Shape;96;g1229ddb1c7f_0_15"/>
          <p:cNvSpPr txBox="1"/>
          <p:nvPr/>
        </p:nvSpPr>
        <p:spPr>
          <a:xfrm>
            <a:off x="311700" y="1223550"/>
            <a:ext cx="8520600" cy="29133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uk" sz="1600" b="1">
                <a:solidFill>
                  <a:schemeClr val="dk1"/>
                </a:solidFill>
                <a:highlight>
                  <a:schemeClr val="lt1"/>
                </a:highlight>
                <a:latin typeface="Roboto"/>
                <a:ea typeface="Roboto"/>
                <a:cs typeface="Roboto"/>
                <a:sym typeface="Roboto"/>
              </a:rPr>
              <a:t>Початок роботи з GIT</a:t>
            </a:r>
            <a:endParaRPr sz="1600">
              <a:solidFill>
                <a:schemeClr val="dk1"/>
              </a:solidFill>
              <a:highlight>
                <a:schemeClr val="lt1"/>
              </a:highlight>
              <a:latin typeface="Roboto"/>
              <a:ea typeface="Roboto"/>
              <a:cs typeface="Roboto"/>
              <a:sym typeface="Roboto"/>
            </a:endParaRPr>
          </a:p>
          <a:p>
            <a:pPr marL="0" lvl="0" indent="0" algn="l" rtl="0">
              <a:lnSpc>
                <a:spcPct val="115000"/>
              </a:lnSpc>
              <a:spcBef>
                <a:spcPts val="2200"/>
              </a:spcBef>
              <a:spcAft>
                <a:spcPts val="0"/>
              </a:spcAft>
              <a:buNone/>
            </a:pPr>
            <a:r>
              <a:rPr lang="uk" sz="1200">
                <a:solidFill>
                  <a:schemeClr val="dk1"/>
                </a:solidFill>
                <a:highlight>
                  <a:schemeClr val="lt1"/>
                </a:highlight>
                <a:latin typeface="Roboto"/>
                <a:ea typeface="Roboto"/>
                <a:cs typeface="Roboto"/>
                <a:sym typeface="Roboto"/>
              </a:rPr>
              <a:t>Завантажити: </a:t>
            </a:r>
            <a:endParaRPr sz="1200">
              <a:solidFill>
                <a:schemeClr val="dk1"/>
              </a:solidFill>
              <a:highlight>
                <a:schemeClr val="lt1"/>
              </a:highlight>
              <a:latin typeface="Roboto"/>
              <a:ea typeface="Roboto"/>
              <a:cs typeface="Roboto"/>
              <a:sym typeface="Roboto"/>
            </a:endParaRPr>
          </a:p>
          <a:p>
            <a:pPr marL="0" lvl="0" indent="0" algn="l" rtl="0">
              <a:lnSpc>
                <a:spcPct val="115000"/>
              </a:lnSpc>
              <a:spcBef>
                <a:spcPts val="2200"/>
              </a:spcBef>
              <a:spcAft>
                <a:spcPts val="0"/>
              </a:spcAft>
              <a:buNone/>
            </a:pPr>
            <a:endParaRPr sz="1200">
              <a:solidFill>
                <a:schemeClr val="dk1"/>
              </a:solidFill>
              <a:highlight>
                <a:schemeClr val="lt1"/>
              </a:highlight>
              <a:latin typeface="Roboto"/>
              <a:ea typeface="Roboto"/>
              <a:cs typeface="Roboto"/>
              <a:sym typeface="Roboto"/>
            </a:endParaRPr>
          </a:p>
          <a:p>
            <a:pPr marL="0" lvl="0" indent="0" algn="l" rtl="0">
              <a:lnSpc>
                <a:spcPct val="115000"/>
              </a:lnSpc>
              <a:spcBef>
                <a:spcPts val="2200"/>
              </a:spcBef>
              <a:spcAft>
                <a:spcPts val="0"/>
              </a:spcAft>
              <a:buNone/>
            </a:pPr>
            <a:endParaRPr sz="1200">
              <a:solidFill>
                <a:schemeClr val="dk1"/>
              </a:solidFill>
              <a:highlight>
                <a:schemeClr val="lt1"/>
              </a:highlight>
              <a:latin typeface="Roboto"/>
              <a:ea typeface="Roboto"/>
              <a:cs typeface="Roboto"/>
              <a:sym typeface="Roboto"/>
            </a:endParaRPr>
          </a:p>
          <a:p>
            <a:pPr marL="0" lvl="0" indent="0" algn="l" rtl="0">
              <a:lnSpc>
                <a:spcPct val="115000"/>
              </a:lnSpc>
              <a:spcBef>
                <a:spcPts val="2200"/>
              </a:spcBef>
              <a:spcAft>
                <a:spcPts val="0"/>
              </a:spcAft>
              <a:buNone/>
            </a:pPr>
            <a:endParaRPr sz="1200">
              <a:solidFill>
                <a:schemeClr val="dk1"/>
              </a:solidFill>
              <a:highlight>
                <a:schemeClr val="lt1"/>
              </a:highlight>
              <a:latin typeface="Roboto"/>
              <a:ea typeface="Roboto"/>
              <a:cs typeface="Roboto"/>
              <a:sym typeface="Roboto"/>
            </a:endParaRPr>
          </a:p>
          <a:p>
            <a:pPr marL="0" lvl="0" indent="0" algn="l" rtl="0">
              <a:lnSpc>
                <a:spcPct val="115000"/>
              </a:lnSpc>
              <a:spcBef>
                <a:spcPts val="2200"/>
              </a:spcBef>
              <a:spcAft>
                <a:spcPts val="0"/>
              </a:spcAft>
              <a:buClr>
                <a:schemeClr val="dk1"/>
              </a:buClr>
              <a:buSzPts val="1100"/>
              <a:buFont typeface="Arial"/>
              <a:buNone/>
            </a:pPr>
            <a:r>
              <a:rPr lang="uk" sz="1200">
                <a:solidFill>
                  <a:schemeClr val="dk1"/>
                </a:solidFill>
                <a:highlight>
                  <a:schemeClr val="lt1"/>
                </a:highlight>
                <a:latin typeface="Roboto"/>
                <a:ea typeface="Roboto"/>
                <a:cs typeface="Roboto"/>
                <a:sym typeface="Roboto"/>
              </a:rPr>
              <a:t>Встановити: </a:t>
            </a:r>
            <a:endParaRPr sz="1200">
              <a:solidFill>
                <a:schemeClr val="dk1"/>
              </a:solidFill>
              <a:highlight>
                <a:schemeClr val="lt1"/>
              </a:highlight>
              <a:latin typeface="Roboto"/>
              <a:ea typeface="Roboto"/>
              <a:cs typeface="Roboto"/>
              <a:sym typeface="Roboto"/>
            </a:endParaRPr>
          </a:p>
        </p:txBody>
      </p:sp>
      <p:pic>
        <p:nvPicPr>
          <p:cNvPr id="97" name="Google Shape;97;g1229ddb1c7f_0_15"/>
          <p:cNvPicPr preferRelativeResize="0"/>
          <p:nvPr/>
        </p:nvPicPr>
        <p:blipFill>
          <a:blip r:embed="rId3">
            <a:alphaModFix/>
          </a:blip>
          <a:stretch>
            <a:fillRect/>
          </a:stretch>
        </p:blipFill>
        <p:spPr>
          <a:xfrm>
            <a:off x="1935200" y="1660775"/>
            <a:ext cx="4987099" cy="1391475"/>
          </a:xfrm>
          <a:prstGeom prst="rect">
            <a:avLst/>
          </a:prstGeom>
          <a:noFill/>
          <a:ln>
            <a:noFill/>
          </a:ln>
        </p:spPr>
      </p:pic>
      <p:pic>
        <p:nvPicPr>
          <p:cNvPr id="98" name="Google Shape;98;g1229ddb1c7f_0_15"/>
          <p:cNvPicPr preferRelativeResize="0"/>
          <p:nvPr/>
        </p:nvPicPr>
        <p:blipFill>
          <a:blip r:embed="rId4">
            <a:alphaModFix/>
          </a:blip>
          <a:stretch>
            <a:fillRect/>
          </a:stretch>
        </p:blipFill>
        <p:spPr>
          <a:xfrm>
            <a:off x="1935200" y="3251875"/>
            <a:ext cx="2136750" cy="1772175"/>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629"/>
        <p:cNvGrpSpPr/>
        <p:nvPr/>
      </p:nvGrpSpPr>
      <p:grpSpPr>
        <a:xfrm>
          <a:off x="0" y="0"/>
          <a:ext cx="0" cy="0"/>
          <a:chOff x="0" y="0"/>
          <a:chExt cx="0" cy="0"/>
        </a:xfrm>
      </p:grpSpPr>
      <p:sp>
        <p:nvSpPr>
          <p:cNvPr id="630" name="Google Shape;630;g127ec7da91e_0_41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uk">
                <a:latin typeface="Roboto"/>
                <a:ea typeface="Roboto"/>
                <a:cs typeface="Roboto"/>
                <a:sym typeface="Roboto"/>
              </a:rPr>
              <a:t>Основи роботи з GIT</a:t>
            </a:r>
            <a:endParaRPr>
              <a:latin typeface="Roboto"/>
              <a:ea typeface="Roboto"/>
              <a:cs typeface="Roboto"/>
              <a:sym typeface="Roboto"/>
            </a:endParaRPr>
          </a:p>
        </p:txBody>
      </p:sp>
      <p:sp>
        <p:nvSpPr>
          <p:cNvPr id="631" name="Google Shape;631;g127ec7da91e_0_413"/>
          <p:cNvSpPr txBox="1"/>
          <p:nvPr/>
        </p:nvSpPr>
        <p:spPr>
          <a:xfrm>
            <a:off x="311700" y="1223550"/>
            <a:ext cx="8520600" cy="4311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uk" sz="1600" b="1">
                <a:solidFill>
                  <a:schemeClr val="dk1"/>
                </a:solidFill>
                <a:highlight>
                  <a:schemeClr val="lt1"/>
                </a:highlight>
                <a:latin typeface="Roboto"/>
                <a:ea typeface="Roboto"/>
                <a:cs typeface="Roboto"/>
                <a:sym typeface="Roboto"/>
              </a:rPr>
              <a:t>Робота з віддаленим репозиторієм</a:t>
            </a:r>
            <a:endParaRPr sz="1600" b="1">
              <a:solidFill>
                <a:schemeClr val="dk1"/>
              </a:solidFill>
              <a:highlight>
                <a:schemeClr val="lt1"/>
              </a:highlight>
              <a:latin typeface="Roboto"/>
              <a:ea typeface="Roboto"/>
              <a:cs typeface="Roboto"/>
              <a:sym typeface="Roboto"/>
            </a:endParaRPr>
          </a:p>
        </p:txBody>
      </p:sp>
      <p:sp>
        <p:nvSpPr>
          <p:cNvPr id="632" name="Google Shape;632;g127ec7da91e_0_413"/>
          <p:cNvSpPr txBox="1"/>
          <p:nvPr/>
        </p:nvSpPr>
        <p:spPr>
          <a:xfrm>
            <a:off x="311700" y="1654650"/>
            <a:ext cx="8520600" cy="3693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uk" sz="1200">
                <a:solidFill>
                  <a:srgbClr val="24292F"/>
                </a:solidFill>
                <a:highlight>
                  <a:schemeClr val="lt1"/>
                </a:highlight>
                <a:latin typeface="Roboto"/>
                <a:ea typeface="Roboto"/>
                <a:cs typeface="Roboto"/>
                <a:sym typeface="Roboto"/>
              </a:rPr>
              <a:t>Як бачимо, зміни відображаються.</a:t>
            </a:r>
            <a:endParaRPr sz="1200">
              <a:solidFill>
                <a:srgbClr val="24292F"/>
              </a:solidFill>
              <a:highlight>
                <a:schemeClr val="lt1"/>
              </a:highlight>
              <a:latin typeface="Roboto"/>
              <a:ea typeface="Roboto"/>
              <a:cs typeface="Roboto"/>
              <a:sym typeface="Roboto"/>
            </a:endParaRPr>
          </a:p>
        </p:txBody>
      </p:sp>
      <p:pic>
        <p:nvPicPr>
          <p:cNvPr id="633" name="Google Shape;633;g127ec7da91e_0_413"/>
          <p:cNvPicPr preferRelativeResize="0"/>
          <p:nvPr/>
        </p:nvPicPr>
        <p:blipFill>
          <a:blip r:embed="rId3">
            <a:alphaModFix/>
          </a:blip>
          <a:stretch>
            <a:fillRect/>
          </a:stretch>
        </p:blipFill>
        <p:spPr>
          <a:xfrm>
            <a:off x="1759200" y="2023950"/>
            <a:ext cx="5625590" cy="3040251"/>
          </a:xfrm>
          <a:prstGeom prst="rect">
            <a:avLst/>
          </a:prstGeom>
          <a:noFill/>
          <a:ln>
            <a:noFill/>
          </a:ln>
        </p:spPr>
      </p:pic>
      <p:sp>
        <p:nvSpPr>
          <p:cNvPr id="634" name="Google Shape;634;g127ec7da91e_0_413"/>
          <p:cNvSpPr/>
          <p:nvPr/>
        </p:nvSpPr>
        <p:spPr>
          <a:xfrm>
            <a:off x="1453425" y="4579250"/>
            <a:ext cx="867900" cy="233400"/>
          </a:xfrm>
          <a:prstGeom prst="rightArrow">
            <a:avLst>
              <a:gd name="adj1" fmla="val 50000"/>
              <a:gd name="adj2" fmla="val 50000"/>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638"/>
        <p:cNvGrpSpPr/>
        <p:nvPr/>
      </p:nvGrpSpPr>
      <p:grpSpPr>
        <a:xfrm>
          <a:off x="0" y="0"/>
          <a:ext cx="0" cy="0"/>
          <a:chOff x="0" y="0"/>
          <a:chExt cx="0" cy="0"/>
        </a:xfrm>
      </p:grpSpPr>
      <p:sp>
        <p:nvSpPr>
          <p:cNvPr id="639" name="Google Shape;639;g127ec7da91e_0_43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spcBef>
                <a:spcPts val="0"/>
              </a:spcBef>
              <a:spcAft>
                <a:spcPts val="0"/>
              </a:spcAft>
              <a:buSzPct val="111111"/>
              <a:buNone/>
            </a:pPr>
            <a:r>
              <a:rPr lang="uk">
                <a:latin typeface="Roboto"/>
                <a:ea typeface="Roboto"/>
                <a:cs typeface="Roboto"/>
                <a:sym typeface="Roboto"/>
              </a:rPr>
              <a:t>Основи роботи з GIT</a:t>
            </a:r>
            <a:endParaRPr>
              <a:latin typeface="Roboto"/>
              <a:ea typeface="Roboto"/>
              <a:cs typeface="Roboto"/>
              <a:sym typeface="Roboto"/>
            </a:endParaRPr>
          </a:p>
        </p:txBody>
      </p:sp>
      <p:sp>
        <p:nvSpPr>
          <p:cNvPr id="640" name="Google Shape;640;g127ec7da91e_0_432"/>
          <p:cNvSpPr txBox="1"/>
          <p:nvPr/>
        </p:nvSpPr>
        <p:spPr>
          <a:xfrm>
            <a:off x="339450" y="1186725"/>
            <a:ext cx="8465100" cy="1462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600"/>
              <a:buFont typeface="Arial"/>
              <a:buNone/>
            </a:pPr>
            <a:r>
              <a:rPr lang="uk" sz="1600" b="1">
                <a:solidFill>
                  <a:schemeClr val="dk1"/>
                </a:solidFill>
                <a:highlight>
                  <a:schemeClr val="lt1"/>
                </a:highlight>
                <a:latin typeface="Roboto"/>
                <a:ea typeface="Roboto"/>
                <a:cs typeface="Roboto"/>
                <a:sym typeface="Roboto"/>
              </a:rPr>
              <a:t>Додаткові матеріали</a:t>
            </a:r>
            <a:endParaRPr sz="1600" b="1">
              <a:solidFill>
                <a:schemeClr val="dk1"/>
              </a:solidFill>
              <a:highlight>
                <a:schemeClr val="lt1"/>
              </a:highlight>
              <a:latin typeface="Roboto"/>
              <a:ea typeface="Roboto"/>
              <a:cs typeface="Roboto"/>
              <a:sym typeface="Roboto"/>
            </a:endParaRPr>
          </a:p>
          <a:p>
            <a:pPr marL="457200" lvl="0" indent="0" algn="l" rtl="0">
              <a:lnSpc>
                <a:spcPct val="115000"/>
              </a:lnSpc>
              <a:spcBef>
                <a:spcPts val="1000"/>
              </a:spcBef>
              <a:spcAft>
                <a:spcPts val="0"/>
              </a:spcAft>
              <a:buClr>
                <a:schemeClr val="dk1"/>
              </a:buClr>
              <a:buSzPts val="1200"/>
              <a:buFont typeface="Arial"/>
              <a:buNone/>
            </a:pPr>
            <a:r>
              <a:rPr lang="uk" sz="1200">
                <a:solidFill>
                  <a:schemeClr val="dk1"/>
                </a:solidFill>
                <a:highlight>
                  <a:schemeClr val="lt1"/>
                </a:highlight>
                <a:latin typeface="Roboto"/>
                <a:ea typeface="Roboto"/>
                <a:cs typeface="Roboto"/>
                <a:sym typeface="Roboto"/>
              </a:rPr>
              <a:t>Інструмент для практики: </a:t>
            </a:r>
            <a:r>
              <a:rPr lang="uk" sz="1200" u="sng">
                <a:solidFill>
                  <a:schemeClr val="accent5"/>
                </a:solidFill>
                <a:highlight>
                  <a:schemeClr val="lt1"/>
                </a:highlight>
                <a:latin typeface="Roboto"/>
                <a:ea typeface="Roboto"/>
                <a:cs typeface="Roboto"/>
                <a:sym typeface="Roboto"/>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https://learngitbranching.js.org/</a:t>
            </a:r>
            <a:endParaRPr sz="1200">
              <a:solidFill>
                <a:schemeClr val="dk1"/>
              </a:solidFill>
              <a:highlight>
                <a:schemeClr val="lt1"/>
              </a:highlight>
              <a:latin typeface="Roboto"/>
              <a:ea typeface="Roboto"/>
              <a:cs typeface="Roboto"/>
              <a:sym typeface="Roboto"/>
            </a:endParaRPr>
          </a:p>
          <a:p>
            <a:pPr marL="457200" lvl="0" indent="0" algn="l" rtl="0">
              <a:lnSpc>
                <a:spcPct val="115000"/>
              </a:lnSpc>
              <a:spcBef>
                <a:spcPts val="1000"/>
              </a:spcBef>
              <a:spcAft>
                <a:spcPts val="0"/>
              </a:spcAft>
              <a:buClr>
                <a:schemeClr val="dk1"/>
              </a:buClr>
              <a:buSzPts val="1200"/>
              <a:buFont typeface="Arial"/>
              <a:buNone/>
            </a:pPr>
            <a:r>
              <a:rPr lang="uk" sz="1200">
                <a:solidFill>
                  <a:schemeClr val="dk1"/>
                </a:solidFill>
                <a:highlight>
                  <a:schemeClr val="lt1"/>
                </a:highlight>
                <a:latin typeface="Roboto"/>
                <a:ea typeface="Roboto"/>
                <a:cs typeface="Roboto"/>
                <a:sym typeface="Roboto"/>
              </a:rPr>
              <a:t>Офіційна документація Git: </a:t>
            </a:r>
            <a:r>
              <a:rPr lang="uk" sz="1200" u="sng">
                <a:solidFill>
                  <a:schemeClr val="accent5"/>
                </a:solidFill>
                <a:highlight>
                  <a:schemeClr val="lt1"/>
                </a:highlight>
                <a:latin typeface="Roboto"/>
                <a:ea typeface="Roboto"/>
                <a:cs typeface="Roboto"/>
                <a:sym typeface="Roboto"/>
                <a:hlinkClick r:id="rId4">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https://git-scm.com/book</a:t>
            </a:r>
            <a:endParaRPr sz="1200">
              <a:solidFill>
                <a:schemeClr val="dk1"/>
              </a:solidFill>
              <a:highlight>
                <a:schemeClr val="lt1"/>
              </a:highlight>
              <a:latin typeface="Roboto"/>
              <a:ea typeface="Roboto"/>
              <a:cs typeface="Roboto"/>
              <a:sym typeface="Roboto"/>
            </a:endParaRPr>
          </a:p>
          <a:p>
            <a:pPr marL="457200" lvl="0" indent="0" algn="l" rtl="0">
              <a:lnSpc>
                <a:spcPct val="115000"/>
              </a:lnSpc>
              <a:spcBef>
                <a:spcPts val="1000"/>
              </a:spcBef>
              <a:spcAft>
                <a:spcPts val="0"/>
              </a:spcAft>
              <a:buNone/>
            </a:pPr>
            <a:r>
              <a:rPr lang="uk" sz="1200">
                <a:solidFill>
                  <a:schemeClr val="dk1"/>
                </a:solidFill>
                <a:highlight>
                  <a:schemeClr val="lt1"/>
                </a:highlight>
                <a:latin typeface="Roboto"/>
                <a:ea typeface="Roboto"/>
                <a:cs typeface="Roboto"/>
                <a:sym typeface="Roboto"/>
              </a:rPr>
              <a:t>Офіційна документація GitHub: </a:t>
            </a:r>
            <a:r>
              <a:rPr lang="uk" sz="1200" u="sng">
                <a:solidFill>
                  <a:schemeClr val="hlink"/>
                </a:solidFill>
                <a:highlight>
                  <a:schemeClr val="lt1"/>
                </a:highlight>
                <a:latin typeface="Roboto"/>
                <a:ea typeface="Roboto"/>
                <a:cs typeface="Roboto"/>
                <a:sym typeface="Roboto"/>
                <a:hlinkClick r:id="rId5"/>
              </a:rPr>
              <a:t>https://docs.github.com/en/get-started</a:t>
            </a:r>
            <a:endParaRPr sz="1200">
              <a:solidFill>
                <a:schemeClr val="dk1"/>
              </a:solidFill>
              <a:highlight>
                <a:srgbClr val="FFFFFF"/>
              </a:highlight>
              <a:latin typeface="Roboto"/>
              <a:ea typeface="Roboto"/>
              <a:cs typeface="Roboto"/>
              <a:sym typeface="Roboto"/>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644"/>
        <p:cNvGrpSpPr/>
        <p:nvPr/>
      </p:nvGrpSpPr>
      <p:grpSpPr>
        <a:xfrm>
          <a:off x="0" y="0"/>
          <a:ext cx="0" cy="0"/>
          <a:chOff x="0" y="0"/>
          <a:chExt cx="0" cy="0"/>
        </a:xfrm>
      </p:grpSpPr>
      <p:sp>
        <p:nvSpPr>
          <p:cNvPr id="645" name="Google Shape;645;g126f9e2fd80_1_1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uk">
                <a:latin typeface="Roboto"/>
                <a:ea typeface="Roboto"/>
                <a:cs typeface="Roboto"/>
                <a:sym typeface="Roboto"/>
              </a:rPr>
              <a:t>Основи роботи з GIT</a:t>
            </a:r>
            <a:endParaRPr>
              <a:latin typeface="Roboto"/>
              <a:ea typeface="Roboto"/>
              <a:cs typeface="Roboto"/>
              <a:sym typeface="Roboto"/>
            </a:endParaRPr>
          </a:p>
        </p:txBody>
      </p:sp>
      <p:sp>
        <p:nvSpPr>
          <p:cNvPr id="646" name="Google Shape;646;g126f9e2fd80_1_11"/>
          <p:cNvSpPr txBox="1"/>
          <p:nvPr/>
        </p:nvSpPr>
        <p:spPr>
          <a:xfrm>
            <a:off x="311700" y="1223550"/>
            <a:ext cx="8520600" cy="4311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rgbClr val="000000"/>
              </a:buClr>
              <a:buSzPts val="1100"/>
              <a:buFont typeface="Arial"/>
              <a:buNone/>
            </a:pPr>
            <a:r>
              <a:rPr lang="uk" sz="1600" b="1">
                <a:solidFill>
                  <a:schemeClr val="dk1"/>
                </a:solidFill>
                <a:highlight>
                  <a:schemeClr val="lt1"/>
                </a:highlight>
                <a:latin typeface="Roboto"/>
                <a:ea typeface="Roboto"/>
                <a:cs typeface="Roboto"/>
                <a:sym typeface="Roboto"/>
              </a:rPr>
              <a:t>GitLab vs GitHub</a:t>
            </a:r>
            <a:endParaRPr sz="1600" b="1">
              <a:solidFill>
                <a:schemeClr val="dk1"/>
              </a:solidFill>
              <a:highlight>
                <a:schemeClr val="lt1"/>
              </a:highlight>
              <a:latin typeface="Roboto"/>
              <a:ea typeface="Roboto"/>
              <a:cs typeface="Roboto"/>
              <a:sym typeface="Roboto"/>
            </a:endParaRPr>
          </a:p>
        </p:txBody>
      </p:sp>
      <p:sp>
        <p:nvSpPr>
          <p:cNvPr id="647" name="Google Shape;647;g126f9e2fd80_1_11"/>
          <p:cNvSpPr txBox="1"/>
          <p:nvPr/>
        </p:nvSpPr>
        <p:spPr>
          <a:xfrm>
            <a:off x="311700" y="1654650"/>
            <a:ext cx="8520600" cy="10065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uk" sz="1200">
                <a:solidFill>
                  <a:srgbClr val="24292F"/>
                </a:solidFill>
                <a:highlight>
                  <a:schemeClr val="lt1"/>
                </a:highlight>
                <a:latin typeface="Roboto"/>
                <a:ea typeface="Roboto"/>
                <a:cs typeface="Roboto"/>
                <a:sym typeface="Roboto"/>
              </a:rPr>
              <a:t>Версійність GIT реалізовано через багато різних систем. Найбільш популярними є GitHub, який ви подивилися зараз, та GitLab, в якому ми ведемо issue нашого курсу. Ми спеціально ознайомили вас з двомами системами, для того щоб ви могли: по-перше повторити всі дії через новий інтерфейс для вас, а саме GitHub, так як вказано в лекції, а потім повторити аналогічні дії, але вже з використанням GitLab.</a:t>
            </a:r>
            <a:endParaRPr sz="1200">
              <a:solidFill>
                <a:srgbClr val="24292F"/>
              </a:solidFill>
              <a:highlight>
                <a:schemeClr val="lt1"/>
              </a:highlight>
              <a:latin typeface="Roboto"/>
              <a:ea typeface="Roboto"/>
              <a:cs typeface="Roboto"/>
              <a:sym typeface="Roboto"/>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651"/>
        <p:cNvGrpSpPr/>
        <p:nvPr/>
      </p:nvGrpSpPr>
      <p:grpSpPr>
        <a:xfrm>
          <a:off x="0" y="0"/>
          <a:ext cx="0" cy="0"/>
          <a:chOff x="0" y="0"/>
          <a:chExt cx="0" cy="0"/>
        </a:xfrm>
      </p:grpSpPr>
      <p:sp>
        <p:nvSpPr>
          <p:cNvPr id="652" name="Google Shape;652;g127ec7da91e_0_44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ctr" rtl="0">
              <a:spcBef>
                <a:spcPts val="0"/>
              </a:spcBef>
              <a:spcAft>
                <a:spcPts val="0"/>
              </a:spcAft>
              <a:buSzPct val="111111"/>
              <a:buNone/>
            </a:pPr>
            <a:r>
              <a:rPr lang="uk">
                <a:latin typeface="Roboto"/>
                <a:ea typeface="Roboto"/>
                <a:cs typeface="Roboto"/>
                <a:sym typeface="Roboto"/>
              </a:rPr>
              <a:t>Домашнє завдання</a:t>
            </a:r>
            <a:endParaRPr>
              <a:latin typeface="Roboto"/>
              <a:ea typeface="Roboto"/>
              <a:cs typeface="Roboto"/>
              <a:sym typeface="Roboto"/>
            </a:endParaRPr>
          </a:p>
        </p:txBody>
      </p:sp>
      <p:sp>
        <p:nvSpPr>
          <p:cNvPr id="653" name="Google Shape;653;g127ec7da91e_0_442"/>
          <p:cNvSpPr txBox="1"/>
          <p:nvPr/>
        </p:nvSpPr>
        <p:spPr>
          <a:xfrm>
            <a:off x="339450" y="1133150"/>
            <a:ext cx="8465100" cy="3772200"/>
          </a:xfrm>
          <a:prstGeom prst="rect">
            <a:avLst/>
          </a:prstGeom>
          <a:noFill/>
          <a:ln>
            <a:noFill/>
          </a:ln>
        </p:spPr>
        <p:txBody>
          <a:bodyPr spcFirstLastPara="1" wrap="square" lIns="91425" tIns="91425" rIns="91425" bIns="91425" anchor="t" anchorCtr="0">
            <a:spAutoFit/>
          </a:bodyPr>
          <a:lstStyle/>
          <a:p>
            <a:pPr marL="457200" lvl="0" indent="-304800" algn="l" rtl="0">
              <a:lnSpc>
                <a:spcPct val="115000"/>
              </a:lnSpc>
              <a:spcBef>
                <a:spcPts val="1000"/>
              </a:spcBef>
              <a:spcAft>
                <a:spcPts val="0"/>
              </a:spcAft>
              <a:buClr>
                <a:schemeClr val="dk1"/>
              </a:buClr>
              <a:buSzPts val="1200"/>
              <a:buFont typeface="Roboto"/>
              <a:buAutoNum type="arabicPeriod"/>
            </a:pPr>
            <a:r>
              <a:rPr lang="uk" sz="1200">
                <a:solidFill>
                  <a:schemeClr val="dk1"/>
                </a:solidFill>
                <a:highlight>
                  <a:srgbClr val="FFFFFF"/>
                </a:highlight>
                <a:latin typeface="Roboto"/>
                <a:ea typeface="Roboto"/>
                <a:cs typeface="Roboto"/>
                <a:sym typeface="Roboto"/>
              </a:rPr>
              <a:t>Повторити всі дії, які були наведені в уроці для GitHub</a:t>
            </a:r>
            <a:endParaRPr sz="1200">
              <a:solidFill>
                <a:schemeClr val="dk1"/>
              </a:solidFill>
              <a:highlight>
                <a:srgbClr val="FFFFFF"/>
              </a:highlight>
              <a:latin typeface="Roboto"/>
              <a:ea typeface="Roboto"/>
              <a:cs typeface="Roboto"/>
              <a:sym typeface="Roboto"/>
            </a:endParaRPr>
          </a:p>
          <a:p>
            <a:pPr marL="457200" lvl="0" indent="-304800" algn="l" rtl="0">
              <a:lnSpc>
                <a:spcPct val="115000"/>
              </a:lnSpc>
              <a:spcBef>
                <a:spcPts val="0"/>
              </a:spcBef>
              <a:spcAft>
                <a:spcPts val="0"/>
              </a:spcAft>
              <a:buClr>
                <a:schemeClr val="dk1"/>
              </a:buClr>
              <a:buSzPts val="1200"/>
              <a:buFont typeface="Roboto"/>
              <a:buAutoNum type="arabicPeriod"/>
            </a:pPr>
            <a:r>
              <a:rPr lang="uk" sz="1200">
                <a:solidFill>
                  <a:schemeClr val="dk1"/>
                </a:solidFill>
                <a:highlight>
                  <a:srgbClr val="FFFFFF"/>
                </a:highlight>
                <a:latin typeface="Roboto"/>
                <a:ea typeface="Roboto"/>
                <a:cs typeface="Roboto"/>
                <a:sym typeface="Roboto"/>
              </a:rPr>
              <a:t>Зайдіть до GitLab репозиторія вашого проекту (</a:t>
            </a:r>
            <a:r>
              <a:rPr lang="uk" sz="1200" u="sng">
                <a:solidFill>
                  <a:schemeClr val="hlink"/>
                </a:solidFill>
                <a:highlight>
                  <a:srgbClr val="FFFFFF"/>
                </a:highlight>
                <a:latin typeface="Roboto"/>
                <a:ea typeface="Roboto"/>
                <a:cs typeface="Roboto"/>
                <a:sym typeface="Roboto"/>
                <a:hlinkClick r:id="rId3"/>
              </a:rPr>
              <a:t>https://gitlab.com</a:t>
            </a:r>
            <a:r>
              <a:rPr lang="uk" sz="1200">
                <a:solidFill>
                  <a:schemeClr val="dk1"/>
                </a:solidFill>
                <a:highlight>
                  <a:srgbClr val="FFFFFF"/>
                </a:highlight>
                <a:latin typeface="Roboto"/>
                <a:ea typeface="Roboto"/>
                <a:cs typeface="Roboto"/>
                <a:sym typeface="Roboto"/>
              </a:rPr>
              <a:t>) та завантажте його локально. Для цього перейдіть до репозиторію, натисніть “Download” та завантажте zip-архів</a:t>
            </a:r>
            <a:endParaRPr sz="1200">
              <a:solidFill>
                <a:schemeClr val="dk1"/>
              </a:solidFill>
              <a:highlight>
                <a:srgbClr val="FFFFFF"/>
              </a:highlight>
              <a:latin typeface="Roboto"/>
              <a:ea typeface="Roboto"/>
              <a:cs typeface="Roboto"/>
              <a:sym typeface="Roboto"/>
            </a:endParaRPr>
          </a:p>
          <a:p>
            <a:pPr marL="457200" lvl="0" indent="0" algn="l" rtl="0">
              <a:lnSpc>
                <a:spcPct val="115000"/>
              </a:lnSpc>
              <a:spcBef>
                <a:spcPts val="1000"/>
              </a:spcBef>
              <a:spcAft>
                <a:spcPts val="0"/>
              </a:spcAft>
              <a:buNone/>
            </a:pPr>
            <a:endParaRPr sz="1200">
              <a:solidFill>
                <a:schemeClr val="dk1"/>
              </a:solidFill>
              <a:highlight>
                <a:srgbClr val="FFFFFF"/>
              </a:highlight>
              <a:latin typeface="Roboto"/>
              <a:ea typeface="Roboto"/>
              <a:cs typeface="Roboto"/>
              <a:sym typeface="Roboto"/>
            </a:endParaRPr>
          </a:p>
          <a:p>
            <a:pPr marL="457200" lvl="0" indent="0" algn="l" rtl="0">
              <a:lnSpc>
                <a:spcPct val="115000"/>
              </a:lnSpc>
              <a:spcBef>
                <a:spcPts val="1000"/>
              </a:spcBef>
              <a:spcAft>
                <a:spcPts val="0"/>
              </a:spcAft>
              <a:buNone/>
            </a:pPr>
            <a:endParaRPr sz="1200">
              <a:solidFill>
                <a:schemeClr val="dk1"/>
              </a:solidFill>
              <a:highlight>
                <a:srgbClr val="FFFFFF"/>
              </a:highlight>
              <a:latin typeface="Roboto"/>
              <a:ea typeface="Roboto"/>
              <a:cs typeface="Roboto"/>
              <a:sym typeface="Roboto"/>
            </a:endParaRPr>
          </a:p>
          <a:p>
            <a:pPr marL="457200" lvl="0" indent="0" algn="l" rtl="0">
              <a:lnSpc>
                <a:spcPct val="115000"/>
              </a:lnSpc>
              <a:spcBef>
                <a:spcPts val="1000"/>
              </a:spcBef>
              <a:spcAft>
                <a:spcPts val="0"/>
              </a:spcAft>
              <a:buNone/>
            </a:pPr>
            <a:r>
              <a:rPr lang="uk" sz="1200">
                <a:solidFill>
                  <a:schemeClr val="dk1"/>
                </a:solidFill>
                <a:highlight>
                  <a:srgbClr val="FFFFFF"/>
                </a:highlight>
                <a:latin typeface="Roboto"/>
                <a:ea typeface="Roboto"/>
                <a:cs typeface="Roboto"/>
                <a:sym typeface="Roboto"/>
              </a:rPr>
              <a:t> </a:t>
            </a:r>
            <a:endParaRPr sz="1200">
              <a:solidFill>
                <a:schemeClr val="dk1"/>
              </a:solidFill>
              <a:highlight>
                <a:srgbClr val="FFFFFF"/>
              </a:highlight>
              <a:latin typeface="Roboto"/>
              <a:ea typeface="Roboto"/>
              <a:cs typeface="Roboto"/>
              <a:sym typeface="Roboto"/>
            </a:endParaRPr>
          </a:p>
          <a:p>
            <a:pPr marL="0" lvl="0" indent="0" algn="l" rtl="0">
              <a:lnSpc>
                <a:spcPct val="115000"/>
              </a:lnSpc>
              <a:spcBef>
                <a:spcPts val="1000"/>
              </a:spcBef>
              <a:spcAft>
                <a:spcPts val="0"/>
              </a:spcAft>
              <a:buNone/>
            </a:pPr>
            <a:endParaRPr sz="1200">
              <a:solidFill>
                <a:schemeClr val="dk1"/>
              </a:solidFill>
              <a:highlight>
                <a:srgbClr val="FFFFFF"/>
              </a:highlight>
              <a:latin typeface="Roboto"/>
              <a:ea typeface="Roboto"/>
              <a:cs typeface="Roboto"/>
              <a:sym typeface="Roboto"/>
            </a:endParaRPr>
          </a:p>
          <a:p>
            <a:pPr marL="457200" lvl="0" indent="-304800" algn="l" rtl="0">
              <a:lnSpc>
                <a:spcPct val="115000"/>
              </a:lnSpc>
              <a:spcBef>
                <a:spcPts val="1000"/>
              </a:spcBef>
              <a:spcAft>
                <a:spcPts val="0"/>
              </a:spcAft>
              <a:buClr>
                <a:schemeClr val="dk1"/>
              </a:buClr>
              <a:buSzPts val="1200"/>
              <a:buFont typeface="Roboto"/>
              <a:buAutoNum type="arabicPeriod"/>
            </a:pPr>
            <a:r>
              <a:rPr lang="uk" sz="1200">
                <a:solidFill>
                  <a:schemeClr val="dk1"/>
                </a:solidFill>
                <a:highlight>
                  <a:schemeClr val="lt1"/>
                </a:highlight>
                <a:latin typeface="Roboto"/>
                <a:ea typeface="Roboto"/>
                <a:cs typeface="Roboto"/>
                <a:sym typeface="Roboto"/>
              </a:rPr>
              <a:t>Видобути файли з архіву та перейти до кореня видобутого каталогу</a:t>
            </a:r>
            <a:endParaRPr sz="1200">
              <a:solidFill>
                <a:schemeClr val="dk1"/>
              </a:solidFill>
              <a:highlight>
                <a:schemeClr val="lt1"/>
              </a:highlight>
              <a:latin typeface="Roboto"/>
              <a:ea typeface="Roboto"/>
              <a:cs typeface="Roboto"/>
              <a:sym typeface="Roboto"/>
            </a:endParaRPr>
          </a:p>
          <a:p>
            <a:pPr marL="457200" lvl="0" indent="-304800" algn="l" rtl="0">
              <a:lnSpc>
                <a:spcPct val="115000"/>
              </a:lnSpc>
              <a:spcBef>
                <a:spcPts val="0"/>
              </a:spcBef>
              <a:spcAft>
                <a:spcPts val="0"/>
              </a:spcAft>
              <a:buClr>
                <a:schemeClr val="dk1"/>
              </a:buClr>
              <a:buSzPts val="1200"/>
              <a:buFont typeface="Roboto"/>
              <a:buAutoNum type="arabicPeriod"/>
            </a:pPr>
            <a:r>
              <a:rPr lang="uk" sz="1200">
                <a:solidFill>
                  <a:schemeClr val="dk1"/>
                </a:solidFill>
                <a:highlight>
                  <a:schemeClr val="lt1"/>
                </a:highlight>
                <a:latin typeface="Roboto"/>
                <a:ea typeface="Roboto"/>
                <a:cs typeface="Roboto"/>
                <a:sym typeface="Roboto"/>
              </a:rPr>
              <a:t>Перетворити директорію на локальний репозиторій</a:t>
            </a:r>
            <a:endParaRPr sz="1200">
              <a:solidFill>
                <a:schemeClr val="dk1"/>
              </a:solidFill>
              <a:highlight>
                <a:schemeClr val="lt1"/>
              </a:highlight>
              <a:latin typeface="Roboto"/>
              <a:ea typeface="Roboto"/>
              <a:cs typeface="Roboto"/>
              <a:sym typeface="Roboto"/>
            </a:endParaRPr>
          </a:p>
          <a:p>
            <a:pPr marL="457200" lvl="0" indent="-304800" algn="l" rtl="0">
              <a:lnSpc>
                <a:spcPct val="115000"/>
              </a:lnSpc>
              <a:spcBef>
                <a:spcPts val="0"/>
              </a:spcBef>
              <a:spcAft>
                <a:spcPts val="0"/>
              </a:spcAft>
              <a:buClr>
                <a:schemeClr val="dk1"/>
              </a:buClr>
              <a:buSzPts val="1200"/>
              <a:buFont typeface="Roboto"/>
              <a:buAutoNum type="arabicPeriod"/>
            </a:pPr>
            <a:r>
              <a:rPr lang="uk" sz="1200">
                <a:solidFill>
                  <a:schemeClr val="dk1"/>
                </a:solidFill>
                <a:highlight>
                  <a:schemeClr val="lt1"/>
                </a:highlight>
                <a:latin typeface="Roboto"/>
                <a:ea typeface="Roboto"/>
                <a:cs typeface="Roboto"/>
                <a:sym typeface="Roboto"/>
              </a:rPr>
              <a:t>Налаштуйте користувача git на рівні кореню репозиторія</a:t>
            </a:r>
            <a:endParaRPr sz="1200">
              <a:solidFill>
                <a:schemeClr val="dk1"/>
              </a:solidFill>
              <a:highlight>
                <a:schemeClr val="lt1"/>
              </a:highlight>
              <a:latin typeface="Roboto"/>
              <a:ea typeface="Roboto"/>
              <a:cs typeface="Roboto"/>
              <a:sym typeface="Roboto"/>
            </a:endParaRPr>
          </a:p>
          <a:p>
            <a:pPr marL="914400" lvl="1" indent="-304800" algn="l" rtl="0">
              <a:lnSpc>
                <a:spcPct val="115000"/>
              </a:lnSpc>
              <a:spcBef>
                <a:spcPts val="0"/>
              </a:spcBef>
              <a:spcAft>
                <a:spcPts val="0"/>
              </a:spcAft>
              <a:buClr>
                <a:schemeClr val="dk1"/>
              </a:buClr>
              <a:buSzPts val="1200"/>
              <a:buFont typeface="Roboto"/>
              <a:buChar char="○"/>
            </a:pPr>
            <a:r>
              <a:rPr lang="uk" sz="1200">
                <a:solidFill>
                  <a:schemeClr val="dk1"/>
                </a:solidFill>
                <a:highlight>
                  <a:schemeClr val="lt1"/>
                </a:highlight>
                <a:latin typeface="Roboto"/>
                <a:ea typeface="Roboto"/>
                <a:cs typeface="Roboto"/>
                <a:sym typeface="Roboto"/>
              </a:rPr>
              <a:t>Ознайомтесь з файлом конфігурації поточного репозиторію (.git/config)</a:t>
            </a:r>
            <a:endParaRPr sz="1200">
              <a:solidFill>
                <a:schemeClr val="dk1"/>
              </a:solidFill>
              <a:highlight>
                <a:schemeClr val="lt1"/>
              </a:highlight>
              <a:latin typeface="Roboto"/>
              <a:ea typeface="Roboto"/>
              <a:cs typeface="Roboto"/>
              <a:sym typeface="Roboto"/>
            </a:endParaRPr>
          </a:p>
          <a:p>
            <a:pPr marL="914400" lvl="1" indent="-304800" algn="l" rtl="0">
              <a:lnSpc>
                <a:spcPct val="115000"/>
              </a:lnSpc>
              <a:spcBef>
                <a:spcPts val="0"/>
              </a:spcBef>
              <a:spcAft>
                <a:spcPts val="0"/>
              </a:spcAft>
              <a:buClr>
                <a:schemeClr val="dk1"/>
              </a:buClr>
              <a:buSzPts val="1200"/>
              <a:buFont typeface="Roboto"/>
              <a:buChar char="○"/>
            </a:pPr>
            <a:r>
              <a:rPr lang="uk" sz="1200">
                <a:solidFill>
                  <a:schemeClr val="dk1"/>
                </a:solidFill>
                <a:highlight>
                  <a:schemeClr val="lt1"/>
                </a:highlight>
                <a:latin typeface="Roboto"/>
                <a:ea typeface="Roboto"/>
                <a:cs typeface="Roboto"/>
                <a:sym typeface="Roboto"/>
              </a:rPr>
              <a:t>Налаштуйте ім'я та email користувача для поточного репозиторію. Для цього не використовуйте параметр </a:t>
            </a:r>
            <a:r>
              <a:rPr lang="uk" sz="1200" b="1">
                <a:solidFill>
                  <a:schemeClr val="dk1"/>
                </a:solidFill>
                <a:highlight>
                  <a:schemeClr val="lt1"/>
                </a:highlight>
                <a:latin typeface="Roboto"/>
                <a:ea typeface="Roboto"/>
                <a:cs typeface="Roboto"/>
                <a:sym typeface="Roboto"/>
              </a:rPr>
              <a:t>--global</a:t>
            </a:r>
            <a:r>
              <a:rPr lang="uk" sz="1200">
                <a:solidFill>
                  <a:schemeClr val="dk1"/>
                </a:solidFill>
                <a:highlight>
                  <a:schemeClr val="lt1"/>
                </a:highlight>
                <a:latin typeface="Roboto"/>
                <a:ea typeface="Roboto"/>
                <a:cs typeface="Roboto"/>
                <a:sym typeface="Roboto"/>
              </a:rPr>
              <a:t> у відповідній команді</a:t>
            </a:r>
            <a:endParaRPr sz="1200">
              <a:solidFill>
                <a:schemeClr val="dk1"/>
              </a:solidFill>
              <a:highlight>
                <a:schemeClr val="lt1"/>
              </a:highlight>
              <a:latin typeface="Roboto"/>
              <a:ea typeface="Roboto"/>
              <a:cs typeface="Roboto"/>
              <a:sym typeface="Roboto"/>
            </a:endParaRPr>
          </a:p>
          <a:p>
            <a:pPr marL="914400" lvl="1" indent="-304800" algn="l" rtl="0">
              <a:lnSpc>
                <a:spcPct val="115000"/>
              </a:lnSpc>
              <a:spcBef>
                <a:spcPts val="0"/>
              </a:spcBef>
              <a:spcAft>
                <a:spcPts val="0"/>
              </a:spcAft>
              <a:buClr>
                <a:schemeClr val="dk1"/>
              </a:buClr>
              <a:buSzPts val="1200"/>
              <a:buFont typeface="Roboto"/>
              <a:buChar char="○"/>
            </a:pPr>
            <a:r>
              <a:rPr lang="uk" sz="1200">
                <a:solidFill>
                  <a:schemeClr val="dk1"/>
                </a:solidFill>
                <a:highlight>
                  <a:schemeClr val="lt1"/>
                </a:highlight>
                <a:latin typeface="Roboto"/>
                <a:ea typeface="Roboto"/>
                <a:cs typeface="Roboto"/>
                <a:sym typeface="Roboto"/>
              </a:rPr>
              <a:t>Переконайтесь що відповідні зміни потрапили в .git/config</a:t>
            </a:r>
            <a:endParaRPr sz="1600" b="1">
              <a:solidFill>
                <a:schemeClr val="dk1"/>
              </a:solidFill>
              <a:highlight>
                <a:schemeClr val="lt1"/>
              </a:highlight>
              <a:latin typeface="Roboto"/>
              <a:ea typeface="Roboto"/>
              <a:cs typeface="Roboto"/>
              <a:sym typeface="Roboto"/>
            </a:endParaRPr>
          </a:p>
        </p:txBody>
      </p:sp>
      <p:pic>
        <p:nvPicPr>
          <p:cNvPr id="654" name="Google Shape;654;g127ec7da91e_0_442"/>
          <p:cNvPicPr preferRelativeResize="0"/>
          <p:nvPr/>
        </p:nvPicPr>
        <p:blipFill>
          <a:blip r:embed="rId4">
            <a:alphaModFix/>
          </a:blip>
          <a:stretch>
            <a:fillRect/>
          </a:stretch>
        </p:blipFill>
        <p:spPr>
          <a:xfrm>
            <a:off x="748300" y="1835400"/>
            <a:ext cx="7647401" cy="1472725"/>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658"/>
        <p:cNvGrpSpPr/>
        <p:nvPr/>
      </p:nvGrpSpPr>
      <p:grpSpPr>
        <a:xfrm>
          <a:off x="0" y="0"/>
          <a:ext cx="0" cy="0"/>
          <a:chOff x="0" y="0"/>
          <a:chExt cx="0" cy="0"/>
        </a:xfrm>
      </p:grpSpPr>
      <p:sp>
        <p:nvSpPr>
          <p:cNvPr id="659" name="Google Shape;659;g127ec7da91e_0_43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ctr" rtl="0">
              <a:spcBef>
                <a:spcPts val="0"/>
              </a:spcBef>
              <a:spcAft>
                <a:spcPts val="0"/>
              </a:spcAft>
              <a:buSzPct val="111111"/>
              <a:buNone/>
            </a:pPr>
            <a:r>
              <a:rPr lang="uk">
                <a:latin typeface="Roboto"/>
                <a:ea typeface="Roboto"/>
                <a:cs typeface="Roboto"/>
                <a:sym typeface="Roboto"/>
              </a:rPr>
              <a:t>Домашнє завдання</a:t>
            </a:r>
            <a:endParaRPr>
              <a:latin typeface="Roboto"/>
              <a:ea typeface="Roboto"/>
              <a:cs typeface="Roboto"/>
              <a:sym typeface="Roboto"/>
            </a:endParaRPr>
          </a:p>
        </p:txBody>
      </p:sp>
      <p:sp>
        <p:nvSpPr>
          <p:cNvPr id="660" name="Google Shape;660;g127ec7da91e_0_437"/>
          <p:cNvSpPr txBox="1"/>
          <p:nvPr/>
        </p:nvSpPr>
        <p:spPr>
          <a:xfrm>
            <a:off x="339450" y="1157025"/>
            <a:ext cx="8465100" cy="3984600"/>
          </a:xfrm>
          <a:prstGeom prst="rect">
            <a:avLst/>
          </a:prstGeom>
          <a:noFill/>
          <a:ln>
            <a:noFill/>
          </a:ln>
        </p:spPr>
        <p:txBody>
          <a:bodyPr spcFirstLastPara="1" wrap="square" lIns="91425" tIns="91425" rIns="91425" bIns="91425" anchor="t" anchorCtr="0">
            <a:spAutoFit/>
          </a:bodyPr>
          <a:lstStyle/>
          <a:p>
            <a:pPr marL="457200" lvl="0" indent="-304800" algn="l" rtl="0">
              <a:lnSpc>
                <a:spcPct val="115000"/>
              </a:lnSpc>
              <a:spcBef>
                <a:spcPts val="1000"/>
              </a:spcBef>
              <a:spcAft>
                <a:spcPts val="0"/>
              </a:spcAft>
              <a:buClr>
                <a:schemeClr val="dk1"/>
              </a:buClr>
              <a:buSzPts val="1200"/>
              <a:buFont typeface="Roboto"/>
              <a:buAutoNum type="arabicPeriod" startAt="6"/>
            </a:pPr>
            <a:r>
              <a:rPr lang="uk" sz="1200">
                <a:solidFill>
                  <a:schemeClr val="dk1"/>
                </a:solidFill>
                <a:highlight>
                  <a:schemeClr val="lt1"/>
                </a:highlight>
                <a:latin typeface="Roboto"/>
                <a:ea typeface="Roboto"/>
                <a:cs typeface="Roboto"/>
                <a:sym typeface="Roboto"/>
              </a:rPr>
              <a:t>Перевірте зміст папки .git/objects</a:t>
            </a:r>
            <a:endParaRPr sz="1200">
              <a:solidFill>
                <a:schemeClr val="dk1"/>
              </a:solidFill>
              <a:highlight>
                <a:schemeClr val="lt1"/>
              </a:highlight>
              <a:latin typeface="Roboto"/>
              <a:ea typeface="Roboto"/>
              <a:cs typeface="Roboto"/>
              <a:sym typeface="Roboto"/>
            </a:endParaRPr>
          </a:p>
          <a:p>
            <a:pPr marL="914400" lvl="1" indent="-304800" algn="l" rtl="0">
              <a:lnSpc>
                <a:spcPct val="115000"/>
              </a:lnSpc>
              <a:spcBef>
                <a:spcPts val="0"/>
              </a:spcBef>
              <a:spcAft>
                <a:spcPts val="0"/>
              </a:spcAft>
              <a:buClr>
                <a:schemeClr val="dk1"/>
              </a:buClr>
              <a:buSzPts val="1200"/>
              <a:buFont typeface="Roboto"/>
              <a:buChar char="○"/>
            </a:pPr>
            <a:r>
              <a:rPr lang="uk" sz="1200">
                <a:solidFill>
                  <a:schemeClr val="dk1"/>
                </a:solidFill>
                <a:highlight>
                  <a:schemeClr val="lt1"/>
                </a:highlight>
                <a:latin typeface="Roboto"/>
                <a:ea typeface="Roboto"/>
                <a:cs typeface="Roboto"/>
                <a:sym typeface="Roboto"/>
              </a:rPr>
              <a:t>Відсутній файл індексу (.git/index)</a:t>
            </a:r>
            <a:endParaRPr sz="1200">
              <a:solidFill>
                <a:schemeClr val="dk1"/>
              </a:solidFill>
              <a:highlight>
                <a:schemeClr val="lt1"/>
              </a:highlight>
              <a:latin typeface="Roboto"/>
              <a:ea typeface="Roboto"/>
              <a:cs typeface="Roboto"/>
              <a:sym typeface="Roboto"/>
            </a:endParaRPr>
          </a:p>
          <a:p>
            <a:pPr marL="914400" lvl="1" indent="-304800" algn="l" rtl="0">
              <a:lnSpc>
                <a:spcPct val="115000"/>
              </a:lnSpc>
              <a:spcBef>
                <a:spcPts val="0"/>
              </a:spcBef>
              <a:spcAft>
                <a:spcPts val="0"/>
              </a:spcAft>
              <a:buClr>
                <a:schemeClr val="dk1"/>
              </a:buClr>
              <a:buSzPts val="1200"/>
              <a:buFont typeface="Roboto"/>
              <a:buChar char="○"/>
            </a:pPr>
            <a:r>
              <a:rPr lang="uk" sz="1200">
                <a:solidFill>
                  <a:schemeClr val="dk1"/>
                </a:solidFill>
                <a:highlight>
                  <a:schemeClr val="lt1"/>
                </a:highlight>
                <a:latin typeface="Roboto"/>
                <a:ea typeface="Roboto"/>
                <a:cs typeface="Roboto"/>
                <a:sym typeface="Roboto"/>
              </a:rPr>
              <a:t>Папка з об'єктами Git порожня (.git/objects)</a:t>
            </a:r>
            <a:endParaRPr sz="1200">
              <a:solidFill>
                <a:schemeClr val="dk1"/>
              </a:solidFill>
              <a:highlight>
                <a:schemeClr val="lt1"/>
              </a:highlight>
              <a:latin typeface="Roboto"/>
              <a:ea typeface="Roboto"/>
              <a:cs typeface="Roboto"/>
              <a:sym typeface="Roboto"/>
            </a:endParaRPr>
          </a:p>
          <a:p>
            <a:pPr marL="914400" lvl="1" indent="-304800" algn="l" rtl="0">
              <a:lnSpc>
                <a:spcPct val="115000"/>
              </a:lnSpc>
              <a:spcBef>
                <a:spcPts val="0"/>
              </a:spcBef>
              <a:spcAft>
                <a:spcPts val="0"/>
              </a:spcAft>
              <a:buClr>
                <a:schemeClr val="dk1"/>
              </a:buClr>
              <a:buSzPts val="1200"/>
              <a:buFont typeface="Roboto"/>
              <a:buChar char="○"/>
            </a:pPr>
            <a:r>
              <a:rPr lang="uk" sz="1200">
                <a:solidFill>
                  <a:schemeClr val="dk1"/>
                </a:solidFill>
                <a:highlight>
                  <a:schemeClr val="lt1"/>
                </a:highlight>
                <a:latin typeface="Roboto"/>
                <a:ea typeface="Roboto"/>
                <a:cs typeface="Roboto"/>
                <a:sym typeface="Roboto"/>
              </a:rPr>
              <a:t>Переконайтесь що покажчик HEAD вказує на гілку main (master)</a:t>
            </a:r>
            <a:endParaRPr sz="1200">
              <a:solidFill>
                <a:schemeClr val="dk1"/>
              </a:solidFill>
              <a:highlight>
                <a:schemeClr val="lt1"/>
              </a:highlight>
              <a:latin typeface="Roboto"/>
              <a:ea typeface="Roboto"/>
              <a:cs typeface="Roboto"/>
              <a:sym typeface="Roboto"/>
            </a:endParaRPr>
          </a:p>
          <a:p>
            <a:pPr marL="457200" lvl="0" indent="-304800" algn="l" rtl="0">
              <a:lnSpc>
                <a:spcPct val="115000"/>
              </a:lnSpc>
              <a:spcBef>
                <a:spcPts val="0"/>
              </a:spcBef>
              <a:spcAft>
                <a:spcPts val="0"/>
              </a:spcAft>
              <a:buClr>
                <a:schemeClr val="dk1"/>
              </a:buClr>
              <a:buSzPts val="1200"/>
              <a:buFont typeface="Roboto"/>
              <a:buAutoNum type="arabicPeriod" startAt="6"/>
            </a:pPr>
            <a:r>
              <a:rPr lang="uk" sz="1200">
                <a:solidFill>
                  <a:schemeClr val="dk1"/>
                </a:solidFill>
                <a:highlight>
                  <a:schemeClr val="lt1"/>
                </a:highlight>
                <a:latin typeface="Roboto"/>
                <a:ea typeface="Roboto"/>
                <a:cs typeface="Roboto"/>
                <a:sym typeface="Roboto"/>
              </a:rPr>
              <a:t>Створіть* нову гілку з назваю [your_surname.your_name] та перейдіть на неї</a:t>
            </a:r>
            <a:endParaRPr sz="1200">
              <a:solidFill>
                <a:schemeClr val="dk1"/>
              </a:solidFill>
              <a:highlight>
                <a:schemeClr val="lt1"/>
              </a:highlight>
              <a:latin typeface="Roboto"/>
              <a:ea typeface="Roboto"/>
              <a:cs typeface="Roboto"/>
              <a:sym typeface="Roboto"/>
            </a:endParaRPr>
          </a:p>
          <a:p>
            <a:pPr marL="457200" lvl="0" indent="-304800" algn="l" rtl="0">
              <a:lnSpc>
                <a:spcPct val="115000"/>
              </a:lnSpc>
              <a:spcBef>
                <a:spcPts val="0"/>
              </a:spcBef>
              <a:spcAft>
                <a:spcPts val="0"/>
              </a:spcAft>
              <a:buClr>
                <a:schemeClr val="dk1"/>
              </a:buClr>
              <a:buSzPts val="1200"/>
              <a:buFont typeface="Roboto"/>
              <a:buAutoNum type="arabicPeriod" startAt="6"/>
            </a:pPr>
            <a:r>
              <a:rPr lang="uk" sz="1200">
                <a:solidFill>
                  <a:schemeClr val="dk1"/>
                </a:solidFill>
                <a:highlight>
                  <a:schemeClr val="lt1"/>
                </a:highlight>
                <a:latin typeface="Roboto"/>
                <a:ea typeface="Roboto"/>
                <a:cs typeface="Roboto"/>
                <a:sym typeface="Roboto"/>
              </a:rPr>
              <a:t>1-й комміт</a:t>
            </a:r>
            <a:endParaRPr sz="1200">
              <a:solidFill>
                <a:schemeClr val="dk1"/>
              </a:solidFill>
              <a:highlight>
                <a:schemeClr val="lt1"/>
              </a:highlight>
              <a:latin typeface="Roboto"/>
              <a:ea typeface="Roboto"/>
              <a:cs typeface="Roboto"/>
              <a:sym typeface="Roboto"/>
            </a:endParaRPr>
          </a:p>
          <a:p>
            <a:pPr marL="914400" lvl="1" indent="-304800" algn="l" rtl="0">
              <a:lnSpc>
                <a:spcPct val="115000"/>
              </a:lnSpc>
              <a:spcBef>
                <a:spcPts val="0"/>
              </a:spcBef>
              <a:spcAft>
                <a:spcPts val="0"/>
              </a:spcAft>
              <a:buClr>
                <a:schemeClr val="dk1"/>
              </a:buClr>
              <a:buSzPts val="1200"/>
              <a:buFont typeface="Roboto"/>
              <a:buChar char="○"/>
            </a:pPr>
            <a:r>
              <a:rPr lang="uk" sz="1200">
                <a:solidFill>
                  <a:schemeClr val="dk1"/>
                </a:solidFill>
                <a:highlight>
                  <a:schemeClr val="lt1"/>
                </a:highlight>
                <a:latin typeface="Roboto"/>
                <a:ea typeface="Roboto"/>
                <a:cs typeface="Roboto"/>
                <a:sym typeface="Roboto"/>
              </a:rPr>
              <a:t>Зробіть файли папки Weather відстежуваними</a:t>
            </a:r>
            <a:endParaRPr sz="1200">
              <a:solidFill>
                <a:schemeClr val="dk1"/>
              </a:solidFill>
              <a:highlight>
                <a:schemeClr val="lt1"/>
              </a:highlight>
              <a:latin typeface="Roboto"/>
              <a:ea typeface="Roboto"/>
              <a:cs typeface="Roboto"/>
              <a:sym typeface="Roboto"/>
            </a:endParaRPr>
          </a:p>
          <a:p>
            <a:pPr marL="914400" lvl="1" indent="-304800" algn="l" rtl="0">
              <a:lnSpc>
                <a:spcPct val="115000"/>
              </a:lnSpc>
              <a:spcBef>
                <a:spcPts val="0"/>
              </a:spcBef>
              <a:spcAft>
                <a:spcPts val="0"/>
              </a:spcAft>
              <a:buClr>
                <a:schemeClr val="dk1"/>
              </a:buClr>
              <a:buSzPts val="1200"/>
              <a:buFont typeface="Roboto"/>
              <a:buChar char="○"/>
            </a:pPr>
            <a:r>
              <a:rPr lang="uk" sz="1200">
                <a:solidFill>
                  <a:schemeClr val="dk1"/>
                </a:solidFill>
                <a:highlight>
                  <a:schemeClr val="lt1"/>
                </a:highlight>
                <a:latin typeface="Roboto"/>
                <a:ea typeface="Roboto"/>
                <a:cs typeface="Roboto"/>
                <a:sym typeface="Roboto"/>
              </a:rPr>
              <a:t>Зверніть увагу на файл індексу (.git/index) та папку з об'єктами (.git/objects)</a:t>
            </a:r>
            <a:endParaRPr sz="1200">
              <a:solidFill>
                <a:schemeClr val="dk1"/>
              </a:solidFill>
              <a:highlight>
                <a:schemeClr val="lt1"/>
              </a:highlight>
              <a:latin typeface="Roboto"/>
              <a:ea typeface="Roboto"/>
              <a:cs typeface="Roboto"/>
              <a:sym typeface="Roboto"/>
            </a:endParaRPr>
          </a:p>
          <a:p>
            <a:pPr marL="914400" lvl="1" indent="-304800" algn="l" rtl="0">
              <a:lnSpc>
                <a:spcPct val="115000"/>
              </a:lnSpc>
              <a:spcBef>
                <a:spcPts val="0"/>
              </a:spcBef>
              <a:spcAft>
                <a:spcPts val="0"/>
              </a:spcAft>
              <a:buClr>
                <a:schemeClr val="dk1"/>
              </a:buClr>
              <a:buSzPts val="1200"/>
              <a:buFont typeface="Roboto"/>
              <a:buChar char="○"/>
            </a:pPr>
            <a:r>
              <a:rPr lang="uk" sz="1200">
                <a:solidFill>
                  <a:schemeClr val="dk1"/>
                </a:solidFill>
                <a:highlight>
                  <a:schemeClr val="lt1"/>
                </a:highlight>
                <a:latin typeface="Roboto"/>
                <a:ea typeface="Roboto"/>
                <a:cs typeface="Roboto"/>
                <a:sym typeface="Roboto"/>
              </a:rPr>
              <a:t>Зробіть комміт</a:t>
            </a:r>
            <a:endParaRPr sz="1200">
              <a:solidFill>
                <a:schemeClr val="dk1"/>
              </a:solidFill>
              <a:highlight>
                <a:schemeClr val="lt1"/>
              </a:highlight>
              <a:latin typeface="Roboto"/>
              <a:ea typeface="Roboto"/>
              <a:cs typeface="Roboto"/>
              <a:sym typeface="Roboto"/>
            </a:endParaRPr>
          </a:p>
          <a:p>
            <a:pPr marL="914400" lvl="1" indent="-304800" algn="l" rtl="0">
              <a:lnSpc>
                <a:spcPct val="115000"/>
              </a:lnSpc>
              <a:spcBef>
                <a:spcPts val="0"/>
              </a:spcBef>
              <a:spcAft>
                <a:spcPts val="0"/>
              </a:spcAft>
              <a:buClr>
                <a:schemeClr val="dk1"/>
              </a:buClr>
              <a:buSzPts val="1200"/>
              <a:buFont typeface="Roboto"/>
              <a:buChar char="○"/>
            </a:pPr>
            <a:r>
              <a:rPr lang="uk" sz="1200">
                <a:solidFill>
                  <a:schemeClr val="dk1"/>
                </a:solidFill>
                <a:highlight>
                  <a:schemeClr val="lt1"/>
                </a:highlight>
                <a:latin typeface="Roboto"/>
                <a:ea typeface="Roboto"/>
                <a:cs typeface="Roboto"/>
                <a:sym typeface="Roboto"/>
              </a:rPr>
              <a:t>Знайдіть хеш** комміта</a:t>
            </a:r>
            <a:endParaRPr sz="1200">
              <a:solidFill>
                <a:schemeClr val="dk1"/>
              </a:solidFill>
              <a:highlight>
                <a:schemeClr val="lt1"/>
              </a:highlight>
              <a:latin typeface="Roboto"/>
              <a:ea typeface="Roboto"/>
              <a:cs typeface="Roboto"/>
              <a:sym typeface="Roboto"/>
            </a:endParaRPr>
          </a:p>
          <a:p>
            <a:pPr marL="0" lvl="0" indent="0" algn="l" rtl="0">
              <a:lnSpc>
                <a:spcPct val="115000"/>
              </a:lnSpc>
              <a:spcBef>
                <a:spcPts val="1000"/>
              </a:spcBef>
              <a:spcAft>
                <a:spcPts val="0"/>
              </a:spcAft>
              <a:buNone/>
            </a:pPr>
            <a:endParaRPr sz="1200">
              <a:solidFill>
                <a:schemeClr val="dk1"/>
              </a:solidFill>
              <a:highlight>
                <a:schemeClr val="lt1"/>
              </a:highlight>
              <a:latin typeface="Roboto"/>
              <a:ea typeface="Roboto"/>
              <a:cs typeface="Roboto"/>
              <a:sym typeface="Roboto"/>
            </a:endParaRPr>
          </a:p>
          <a:p>
            <a:pPr marL="0" lvl="0" indent="0" algn="l" rtl="0">
              <a:lnSpc>
                <a:spcPct val="115000"/>
              </a:lnSpc>
              <a:spcBef>
                <a:spcPts val="1000"/>
              </a:spcBef>
              <a:spcAft>
                <a:spcPts val="0"/>
              </a:spcAft>
              <a:buNone/>
            </a:pPr>
            <a:endParaRPr sz="1200">
              <a:solidFill>
                <a:schemeClr val="dk1"/>
              </a:solidFill>
              <a:highlight>
                <a:schemeClr val="lt1"/>
              </a:highlight>
              <a:latin typeface="Roboto"/>
              <a:ea typeface="Roboto"/>
              <a:cs typeface="Roboto"/>
              <a:sym typeface="Roboto"/>
            </a:endParaRPr>
          </a:p>
          <a:p>
            <a:pPr marL="0" lvl="0" indent="0" algn="l" rtl="0">
              <a:lnSpc>
                <a:spcPct val="115000"/>
              </a:lnSpc>
              <a:spcBef>
                <a:spcPts val="1000"/>
              </a:spcBef>
              <a:spcAft>
                <a:spcPts val="0"/>
              </a:spcAft>
              <a:buNone/>
            </a:pPr>
            <a:endParaRPr sz="1200">
              <a:solidFill>
                <a:schemeClr val="dk1"/>
              </a:solidFill>
              <a:highlight>
                <a:schemeClr val="lt1"/>
              </a:highlight>
              <a:latin typeface="Roboto"/>
              <a:ea typeface="Roboto"/>
              <a:cs typeface="Roboto"/>
              <a:sym typeface="Roboto"/>
            </a:endParaRPr>
          </a:p>
          <a:p>
            <a:pPr marL="0" lvl="0" indent="0" algn="l" rtl="0">
              <a:lnSpc>
                <a:spcPct val="115000"/>
              </a:lnSpc>
              <a:spcBef>
                <a:spcPts val="1000"/>
              </a:spcBef>
              <a:spcAft>
                <a:spcPts val="0"/>
              </a:spcAft>
              <a:buNone/>
            </a:pPr>
            <a:r>
              <a:rPr lang="uk" sz="1200">
                <a:solidFill>
                  <a:schemeClr val="dk1"/>
                </a:solidFill>
                <a:highlight>
                  <a:schemeClr val="lt1"/>
                </a:highlight>
                <a:latin typeface="Roboto"/>
                <a:ea typeface="Roboto"/>
                <a:cs typeface="Roboto"/>
                <a:sym typeface="Roboto"/>
              </a:rPr>
              <a:t>*цю команду ми не наводили в презентації, але ви повинні були ознайомитись з нею </a:t>
            </a:r>
            <a:r>
              <a:rPr lang="uk" sz="1200" u="sng">
                <a:solidFill>
                  <a:schemeClr val="hlink"/>
                </a:solidFill>
                <a:highlight>
                  <a:schemeClr val="lt1"/>
                </a:highlight>
                <a:latin typeface="Roboto"/>
                <a:ea typeface="Roboto"/>
                <a:cs typeface="Roboto"/>
                <a:sym typeface="Roboto"/>
                <a:hlinkClick r:id="rId3"/>
              </a:rPr>
              <a:t>тут</a:t>
            </a:r>
            <a:endParaRPr sz="1200">
              <a:solidFill>
                <a:schemeClr val="dk1"/>
              </a:solidFill>
              <a:highlight>
                <a:schemeClr val="lt1"/>
              </a:highlight>
              <a:latin typeface="Roboto"/>
              <a:ea typeface="Roboto"/>
              <a:cs typeface="Roboto"/>
              <a:sym typeface="Roboto"/>
            </a:endParaRPr>
          </a:p>
          <a:p>
            <a:pPr marL="0" lvl="0" indent="0" algn="l" rtl="0">
              <a:lnSpc>
                <a:spcPct val="115000"/>
              </a:lnSpc>
              <a:spcBef>
                <a:spcPts val="1000"/>
              </a:spcBef>
              <a:spcAft>
                <a:spcPts val="0"/>
              </a:spcAft>
              <a:buNone/>
            </a:pPr>
            <a:r>
              <a:rPr lang="uk" sz="1200">
                <a:solidFill>
                  <a:schemeClr val="dk1"/>
                </a:solidFill>
                <a:highlight>
                  <a:schemeClr val="lt1"/>
                </a:highlight>
                <a:latin typeface="Roboto"/>
                <a:ea typeface="Roboto"/>
                <a:cs typeface="Roboto"/>
                <a:sym typeface="Roboto"/>
              </a:rPr>
              <a:t>**хеш комміта відображається в історії, для вас вже знайома команда </a:t>
            </a:r>
            <a:r>
              <a:rPr lang="uk" sz="1200" b="1">
                <a:solidFill>
                  <a:schemeClr val="dk1"/>
                </a:solidFill>
                <a:highlight>
                  <a:srgbClr val="FCE5CD"/>
                </a:highlight>
                <a:latin typeface="Roboto"/>
                <a:ea typeface="Roboto"/>
                <a:cs typeface="Roboto"/>
                <a:sym typeface="Roboto"/>
              </a:rPr>
              <a:t>git log</a:t>
            </a:r>
            <a:endParaRPr sz="1200">
              <a:solidFill>
                <a:schemeClr val="dk1"/>
              </a:solidFill>
              <a:highlight>
                <a:schemeClr val="lt1"/>
              </a:highlight>
              <a:latin typeface="Roboto"/>
              <a:ea typeface="Roboto"/>
              <a:cs typeface="Roboto"/>
              <a:sym typeface="Roboto"/>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664"/>
        <p:cNvGrpSpPr/>
        <p:nvPr/>
      </p:nvGrpSpPr>
      <p:grpSpPr>
        <a:xfrm>
          <a:off x="0" y="0"/>
          <a:ext cx="0" cy="0"/>
          <a:chOff x="0" y="0"/>
          <a:chExt cx="0" cy="0"/>
        </a:xfrm>
      </p:grpSpPr>
      <p:sp>
        <p:nvSpPr>
          <p:cNvPr id="665" name="Google Shape;665;g126f9e2fd80_1_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ctr" rtl="0">
              <a:spcBef>
                <a:spcPts val="0"/>
              </a:spcBef>
              <a:spcAft>
                <a:spcPts val="0"/>
              </a:spcAft>
              <a:buSzPct val="111111"/>
              <a:buNone/>
            </a:pPr>
            <a:r>
              <a:rPr lang="uk">
                <a:latin typeface="Roboto"/>
                <a:ea typeface="Roboto"/>
                <a:cs typeface="Roboto"/>
                <a:sym typeface="Roboto"/>
              </a:rPr>
              <a:t>Домашнє завдання</a:t>
            </a:r>
            <a:endParaRPr>
              <a:latin typeface="Roboto"/>
              <a:ea typeface="Roboto"/>
              <a:cs typeface="Roboto"/>
              <a:sym typeface="Roboto"/>
            </a:endParaRPr>
          </a:p>
        </p:txBody>
      </p:sp>
      <p:sp>
        <p:nvSpPr>
          <p:cNvPr id="666" name="Google Shape;666;g126f9e2fd80_1_6"/>
          <p:cNvSpPr txBox="1"/>
          <p:nvPr/>
        </p:nvSpPr>
        <p:spPr>
          <a:xfrm>
            <a:off x="339450" y="1157025"/>
            <a:ext cx="8465100" cy="3940500"/>
          </a:xfrm>
          <a:prstGeom prst="rect">
            <a:avLst/>
          </a:prstGeom>
          <a:noFill/>
          <a:ln>
            <a:noFill/>
          </a:ln>
        </p:spPr>
        <p:txBody>
          <a:bodyPr spcFirstLastPara="1" wrap="square" lIns="91425" tIns="91425" rIns="91425" bIns="91425" anchor="t" anchorCtr="0">
            <a:spAutoFit/>
          </a:bodyPr>
          <a:lstStyle/>
          <a:p>
            <a:pPr marL="457200" lvl="0" indent="-304800" algn="l" rtl="0">
              <a:lnSpc>
                <a:spcPct val="115000"/>
              </a:lnSpc>
              <a:spcBef>
                <a:spcPts val="1000"/>
              </a:spcBef>
              <a:spcAft>
                <a:spcPts val="0"/>
              </a:spcAft>
              <a:buClr>
                <a:schemeClr val="dk1"/>
              </a:buClr>
              <a:buSzPts val="1200"/>
              <a:buFont typeface="Roboto"/>
              <a:buAutoNum type="arabicPeriod" startAt="9"/>
            </a:pPr>
            <a:r>
              <a:rPr lang="uk" sz="1200">
                <a:solidFill>
                  <a:schemeClr val="dk1"/>
                </a:solidFill>
                <a:highlight>
                  <a:schemeClr val="lt1"/>
                </a:highlight>
                <a:latin typeface="Roboto"/>
                <a:ea typeface="Roboto"/>
                <a:cs typeface="Roboto"/>
                <a:sym typeface="Roboto"/>
              </a:rPr>
              <a:t>2-й комміт</a:t>
            </a:r>
            <a:endParaRPr sz="1200">
              <a:solidFill>
                <a:schemeClr val="dk1"/>
              </a:solidFill>
              <a:highlight>
                <a:schemeClr val="lt1"/>
              </a:highlight>
              <a:latin typeface="Roboto"/>
              <a:ea typeface="Roboto"/>
              <a:cs typeface="Roboto"/>
              <a:sym typeface="Roboto"/>
            </a:endParaRPr>
          </a:p>
          <a:p>
            <a:pPr marL="914400" lvl="1" indent="-304800" algn="l" rtl="0">
              <a:lnSpc>
                <a:spcPct val="115000"/>
              </a:lnSpc>
              <a:spcBef>
                <a:spcPts val="0"/>
              </a:spcBef>
              <a:spcAft>
                <a:spcPts val="0"/>
              </a:spcAft>
              <a:buClr>
                <a:schemeClr val="dk1"/>
              </a:buClr>
              <a:buSzPts val="1200"/>
              <a:buFont typeface="Roboto"/>
              <a:buChar char="○"/>
            </a:pPr>
            <a:r>
              <a:rPr lang="uk" sz="1200">
                <a:solidFill>
                  <a:schemeClr val="dk1"/>
                </a:solidFill>
                <a:highlight>
                  <a:schemeClr val="lt1"/>
                </a:highlight>
                <a:latin typeface="Roboto"/>
                <a:ea typeface="Roboto"/>
                <a:cs typeface="Roboto"/>
                <a:sym typeface="Roboto"/>
              </a:rPr>
              <a:t>Виправте помилку* в файлі index.html (Snowy day)</a:t>
            </a:r>
            <a:endParaRPr sz="1200">
              <a:solidFill>
                <a:schemeClr val="dk1"/>
              </a:solidFill>
              <a:highlight>
                <a:schemeClr val="lt1"/>
              </a:highlight>
              <a:latin typeface="Roboto"/>
              <a:ea typeface="Roboto"/>
              <a:cs typeface="Roboto"/>
              <a:sym typeface="Roboto"/>
            </a:endParaRPr>
          </a:p>
          <a:p>
            <a:pPr marL="914400" lvl="1" indent="-304800" algn="l" rtl="0">
              <a:lnSpc>
                <a:spcPct val="115000"/>
              </a:lnSpc>
              <a:spcBef>
                <a:spcPts val="0"/>
              </a:spcBef>
              <a:spcAft>
                <a:spcPts val="0"/>
              </a:spcAft>
              <a:buClr>
                <a:schemeClr val="dk1"/>
              </a:buClr>
              <a:buSzPts val="1200"/>
              <a:buFont typeface="Roboto"/>
              <a:buChar char="○"/>
            </a:pPr>
            <a:r>
              <a:rPr lang="uk" sz="1200">
                <a:solidFill>
                  <a:schemeClr val="dk1"/>
                </a:solidFill>
                <a:highlight>
                  <a:schemeClr val="lt1"/>
                </a:highlight>
                <a:latin typeface="Roboto"/>
                <a:ea typeface="Roboto"/>
                <a:cs typeface="Roboto"/>
                <a:sym typeface="Roboto"/>
              </a:rPr>
              <a:t>Додайте зміни в індекс</a:t>
            </a:r>
            <a:endParaRPr sz="1200">
              <a:solidFill>
                <a:schemeClr val="dk1"/>
              </a:solidFill>
              <a:highlight>
                <a:schemeClr val="lt1"/>
              </a:highlight>
              <a:latin typeface="Roboto"/>
              <a:ea typeface="Roboto"/>
              <a:cs typeface="Roboto"/>
              <a:sym typeface="Roboto"/>
            </a:endParaRPr>
          </a:p>
          <a:p>
            <a:pPr marL="914400" lvl="1" indent="-304800" algn="l" rtl="0">
              <a:lnSpc>
                <a:spcPct val="115000"/>
              </a:lnSpc>
              <a:spcBef>
                <a:spcPts val="0"/>
              </a:spcBef>
              <a:spcAft>
                <a:spcPts val="0"/>
              </a:spcAft>
              <a:buClr>
                <a:schemeClr val="dk1"/>
              </a:buClr>
              <a:buSzPts val="1200"/>
              <a:buFont typeface="Roboto"/>
              <a:buChar char="○"/>
            </a:pPr>
            <a:r>
              <a:rPr lang="uk" sz="1200">
                <a:solidFill>
                  <a:schemeClr val="dk1"/>
                </a:solidFill>
                <a:highlight>
                  <a:schemeClr val="lt1"/>
                </a:highlight>
                <a:latin typeface="Roboto"/>
                <a:ea typeface="Roboto"/>
                <a:cs typeface="Roboto"/>
                <a:sym typeface="Roboto"/>
              </a:rPr>
              <a:t>Зробіть комміт</a:t>
            </a:r>
            <a:endParaRPr sz="1200">
              <a:solidFill>
                <a:schemeClr val="dk1"/>
              </a:solidFill>
              <a:highlight>
                <a:schemeClr val="lt1"/>
              </a:highlight>
              <a:latin typeface="Roboto"/>
              <a:ea typeface="Roboto"/>
              <a:cs typeface="Roboto"/>
              <a:sym typeface="Roboto"/>
            </a:endParaRPr>
          </a:p>
          <a:p>
            <a:pPr marL="914400" lvl="1" indent="-304800" algn="l" rtl="0">
              <a:lnSpc>
                <a:spcPct val="115000"/>
              </a:lnSpc>
              <a:spcBef>
                <a:spcPts val="0"/>
              </a:spcBef>
              <a:spcAft>
                <a:spcPts val="0"/>
              </a:spcAft>
              <a:buClr>
                <a:schemeClr val="dk1"/>
              </a:buClr>
              <a:buSzPts val="1200"/>
              <a:buFont typeface="Roboto"/>
              <a:buChar char="○"/>
            </a:pPr>
            <a:r>
              <a:rPr lang="uk" sz="1200">
                <a:solidFill>
                  <a:schemeClr val="dk1"/>
                </a:solidFill>
                <a:highlight>
                  <a:schemeClr val="lt1"/>
                </a:highlight>
                <a:latin typeface="Roboto"/>
                <a:ea typeface="Roboto"/>
                <a:cs typeface="Roboto"/>
                <a:sym typeface="Roboto"/>
              </a:rPr>
              <a:t>Знайдіть хеш комміта</a:t>
            </a:r>
            <a:endParaRPr sz="1200">
              <a:solidFill>
                <a:schemeClr val="dk1"/>
              </a:solidFill>
              <a:highlight>
                <a:schemeClr val="lt1"/>
              </a:highlight>
              <a:latin typeface="Roboto"/>
              <a:ea typeface="Roboto"/>
              <a:cs typeface="Roboto"/>
              <a:sym typeface="Roboto"/>
            </a:endParaRPr>
          </a:p>
          <a:p>
            <a:pPr marL="457200" lvl="0" indent="-304800" algn="l" rtl="0">
              <a:lnSpc>
                <a:spcPct val="115000"/>
              </a:lnSpc>
              <a:spcBef>
                <a:spcPts val="0"/>
              </a:spcBef>
              <a:spcAft>
                <a:spcPts val="0"/>
              </a:spcAft>
              <a:buClr>
                <a:schemeClr val="dk1"/>
              </a:buClr>
              <a:buSzPts val="1200"/>
              <a:buFont typeface="Roboto"/>
              <a:buAutoNum type="arabicPeriod" startAt="9"/>
            </a:pPr>
            <a:r>
              <a:rPr lang="uk" sz="1200">
                <a:solidFill>
                  <a:schemeClr val="dk1"/>
                </a:solidFill>
                <a:highlight>
                  <a:schemeClr val="lt1"/>
                </a:highlight>
                <a:latin typeface="Roboto"/>
                <a:ea typeface="Roboto"/>
                <a:cs typeface="Roboto"/>
                <a:sym typeface="Roboto"/>
              </a:rPr>
              <a:t>3-й комміт</a:t>
            </a:r>
            <a:endParaRPr sz="1200">
              <a:solidFill>
                <a:schemeClr val="dk1"/>
              </a:solidFill>
              <a:highlight>
                <a:schemeClr val="lt1"/>
              </a:highlight>
              <a:latin typeface="Roboto"/>
              <a:ea typeface="Roboto"/>
              <a:cs typeface="Roboto"/>
              <a:sym typeface="Roboto"/>
            </a:endParaRPr>
          </a:p>
          <a:p>
            <a:pPr marL="914400" lvl="1" indent="-304800" algn="l" rtl="0">
              <a:lnSpc>
                <a:spcPct val="115000"/>
              </a:lnSpc>
              <a:spcBef>
                <a:spcPts val="0"/>
              </a:spcBef>
              <a:spcAft>
                <a:spcPts val="0"/>
              </a:spcAft>
              <a:buClr>
                <a:schemeClr val="dk1"/>
              </a:buClr>
              <a:buSzPts val="1200"/>
              <a:buFont typeface="Roboto"/>
              <a:buChar char="○"/>
            </a:pPr>
            <a:r>
              <a:rPr lang="uk" sz="1200">
                <a:solidFill>
                  <a:schemeClr val="dk1"/>
                </a:solidFill>
                <a:highlight>
                  <a:schemeClr val="lt1"/>
                </a:highlight>
                <a:latin typeface="Roboto"/>
                <a:ea typeface="Roboto"/>
                <a:cs typeface="Roboto"/>
                <a:sym typeface="Roboto"/>
              </a:rPr>
              <a:t>Додайте в файл index.html секцію для типу погоди “дощ”</a:t>
            </a:r>
            <a:endParaRPr sz="1200">
              <a:solidFill>
                <a:schemeClr val="dk1"/>
              </a:solidFill>
              <a:highlight>
                <a:schemeClr val="lt1"/>
              </a:highlight>
              <a:latin typeface="Roboto"/>
              <a:ea typeface="Roboto"/>
              <a:cs typeface="Roboto"/>
              <a:sym typeface="Roboto"/>
            </a:endParaRPr>
          </a:p>
          <a:p>
            <a:pPr marL="914400" lvl="1" indent="-304800" algn="l" rtl="0">
              <a:lnSpc>
                <a:spcPct val="115000"/>
              </a:lnSpc>
              <a:spcBef>
                <a:spcPts val="0"/>
              </a:spcBef>
              <a:spcAft>
                <a:spcPts val="0"/>
              </a:spcAft>
              <a:buClr>
                <a:schemeClr val="dk1"/>
              </a:buClr>
              <a:buSzPts val="1200"/>
              <a:buFont typeface="Roboto"/>
              <a:buChar char="○"/>
            </a:pPr>
            <a:r>
              <a:rPr lang="uk" sz="1200">
                <a:solidFill>
                  <a:schemeClr val="dk1"/>
                </a:solidFill>
                <a:highlight>
                  <a:schemeClr val="lt1"/>
                </a:highlight>
                <a:latin typeface="Roboto"/>
                <a:ea typeface="Roboto"/>
                <a:cs typeface="Roboto"/>
                <a:sym typeface="Roboto"/>
              </a:rPr>
              <a:t>Додайте зміни в індекс</a:t>
            </a:r>
            <a:endParaRPr sz="1200">
              <a:solidFill>
                <a:schemeClr val="dk1"/>
              </a:solidFill>
              <a:highlight>
                <a:schemeClr val="lt1"/>
              </a:highlight>
              <a:latin typeface="Roboto"/>
              <a:ea typeface="Roboto"/>
              <a:cs typeface="Roboto"/>
              <a:sym typeface="Roboto"/>
            </a:endParaRPr>
          </a:p>
          <a:p>
            <a:pPr marL="914400" lvl="1" indent="-304800" algn="l" rtl="0">
              <a:lnSpc>
                <a:spcPct val="115000"/>
              </a:lnSpc>
              <a:spcBef>
                <a:spcPts val="0"/>
              </a:spcBef>
              <a:spcAft>
                <a:spcPts val="0"/>
              </a:spcAft>
              <a:buClr>
                <a:schemeClr val="dk1"/>
              </a:buClr>
              <a:buSzPts val="1200"/>
              <a:buFont typeface="Roboto"/>
              <a:buChar char="○"/>
            </a:pPr>
            <a:r>
              <a:rPr lang="uk" sz="1200">
                <a:solidFill>
                  <a:schemeClr val="dk1"/>
                </a:solidFill>
                <a:highlight>
                  <a:schemeClr val="lt1"/>
                </a:highlight>
                <a:latin typeface="Roboto"/>
                <a:ea typeface="Roboto"/>
                <a:cs typeface="Roboto"/>
                <a:sym typeface="Roboto"/>
              </a:rPr>
              <a:t>Зробіть комміт</a:t>
            </a:r>
            <a:endParaRPr sz="1200">
              <a:solidFill>
                <a:schemeClr val="dk1"/>
              </a:solidFill>
              <a:highlight>
                <a:schemeClr val="lt1"/>
              </a:highlight>
              <a:latin typeface="Roboto"/>
              <a:ea typeface="Roboto"/>
              <a:cs typeface="Roboto"/>
              <a:sym typeface="Roboto"/>
            </a:endParaRPr>
          </a:p>
          <a:p>
            <a:pPr marL="914400" lvl="1" indent="-304800" algn="l" rtl="0">
              <a:lnSpc>
                <a:spcPct val="115000"/>
              </a:lnSpc>
              <a:spcBef>
                <a:spcPts val="0"/>
              </a:spcBef>
              <a:spcAft>
                <a:spcPts val="0"/>
              </a:spcAft>
              <a:buClr>
                <a:schemeClr val="dk1"/>
              </a:buClr>
              <a:buSzPts val="1200"/>
              <a:buFont typeface="Roboto"/>
              <a:buChar char="○"/>
            </a:pPr>
            <a:r>
              <a:rPr lang="uk" sz="1200">
                <a:solidFill>
                  <a:schemeClr val="dk1"/>
                </a:solidFill>
                <a:highlight>
                  <a:schemeClr val="lt1"/>
                </a:highlight>
                <a:latin typeface="Roboto"/>
                <a:ea typeface="Roboto"/>
                <a:cs typeface="Roboto"/>
                <a:sym typeface="Roboto"/>
              </a:rPr>
              <a:t>Знайдіть хеш комміта</a:t>
            </a:r>
            <a:endParaRPr sz="1200">
              <a:solidFill>
                <a:schemeClr val="dk1"/>
              </a:solidFill>
              <a:highlight>
                <a:schemeClr val="lt1"/>
              </a:highlight>
              <a:latin typeface="Roboto"/>
              <a:ea typeface="Roboto"/>
              <a:cs typeface="Roboto"/>
              <a:sym typeface="Roboto"/>
            </a:endParaRPr>
          </a:p>
          <a:p>
            <a:pPr marL="457200" marR="0" lvl="0" indent="-304800" algn="l" rtl="0">
              <a:lnSpc>
                <a:spcPct val="115000"/>
              </a:lnSpc>
              <a:spcBef>
                <a:spcPts val="0"/>
              </a:spcBef>
              <a:spcAft>
                <a:spcPts val="0"/>
              </a:spcAft>
              <a:buClr>
                <a:schemeClr val="dk1"/>
              </a:buClr>
              <a:buSzPts val="1200"/>
              <a:buFont typeface="Roboto"/>
              <a:buAutoNum type="arabicPeriod" startAt="9"/>
            </a:pPr>
            <a:r>
              <a:rPr lang="uk" sz="1200">
                <a:solidFill>
                  <a:schemeClr val="dk1"/>
                </a:solidFill>
                <a:highlight>
                  <a:schemeClr val="lt1"/>
                </a:highlight>
                <a:latin typeface="Roboto"/>
                <a:ea typeface="Roboto"/>
                <a:cs typeface="Roboto"/>
                <a:sym typeface="Roboto"/>
              </a:rPr>
              <a:t>Прив'яжіть локальний проект до вашого віддаленого репозиторію на Gitlab з пункту 2</a:t>
            </a:r>
            <a:endParaRPr sz="1200">
              <a:solidFill>
                <a:schemeClr val="dk1"/>
              </a:solidFill>
              <a:highlight>
                <a:schemeClr val="lt1"/>
              </a:highlight>
              <a:latin typeface="Roboto"/>
              <a:ea typeface="Roboto"/>
              <a:cs typeface="Roboto"/>
              <a:sym typeface="Roboto"/>
            </a:endParaRPr>
          </a:p>
          <a:p>
            <a:pPr marL="457200" marR="0" lvl="0" indent="-304800" algn="l" rtl="0">
              <a:lnSpc>
                <a:spcPct val="115000"/>
              </a:lnSpc>
              <a:spcBef>
                <a:spcPts val="0"/>
              </a:spcBef>
              <a:spcAft>
                <a:spcPts val="0"/>
              </a:spcAft>
              <a:buClr>
                <a:schemeClr val="dk1"/>
              </a:buClr>
              <a:buSzPts val="1200"/>
              <a:buFont typeface="Roboto"/>
              <a:buAutoNum type="arabicPeriod" startAt="9"/>
            </a:pPr>
            <a:r>
              <a:rPr lang="uk" sz="1200">
                <a:solidFill>
                  <a:schemeClr val="dk1"/>
                </a:solidFill>
                <a:highlight>
                  <a:schemeClr val="lt1"/>
                </a:highlight>
                <a:latin typeface="Roboto"/>
                <a:ea typeface="Roboto"/>
                <a:cs typeface="Roboto"/>
                <a:sym typeface="Roboto"/>
              </a:rPr>
              <a:t>Відправте до нього всі локальні комміти</a:t>
            </a:r>
            <a:endParaRPr sz="1200">
              <a:solidFill>
                <a:schemeClr val="dk1"/>
              </a:solidFill>
              <a:highlight>
                <a:schemeClr val="lt1"/>
              </a:highlight>
              <a:latin typeface="Roboto"/>
              <a:ea typeface="Roboto"/>
              <a:cs typeface="Roboto"/>
              <a:sym typeface="Roboto"/>
            </a:endParaRPr>
          </a:p>
          <a:p>
            <a:pPr marL="457200" marR="0" lvl="0" indent="-304800" algn="l" rtl="0">
              <a:lnSpc>
                <a:spcPct val="115000"/>
              </a:lnSpc>
              <a:spcBef>
                <a:spcPts val="0"/>
              </a:spcBef>
              <a:spcAft>
                <a:spcPts val="0"/>
              </a:spcAft>
              <a:buClr>
                <a:schemeClr val="dk1"/>
              </a:buClr>
              <a:buSzPts val="1200"/>
              <a:buFont typeface="Roboto"/>
              <a:buAutoNum type="arabicPeriod" startAt="9"/>
            </a:pPr>
            <a:r>
              <a:rPr lang="uk" sz="1200">
                <a:solidFill>
                  <a:schemeClr val="dk1"/>
                </a:solidFill>
                <a:highlight>
                  <a:schemeClr val="lt1"/>
                </a:highlight>
                <a:latin typeface="Roboto"/>
                <a:ea typeface="Roboto"/>
                <a:cs typeface="Roboto"/>
                <a:sym typeface="Roboto"/>
              </a:rPr>
              <a:t>Зайдіть до GitLab та створіть запит на злиття своєї гілки до гілки main</a:t>
            </a:r>
            <a:endParaRPr sz="1200">
              <a:solidFill>
                <a:schemeClr val="dk1"/>
              </a:solidFill>
              <a:highlight>
                <a:schemeClr val="lt1"/>
              </a:highlight>
              <a:latin typeface="Roboto"/>
              <a:ea typeface="Roboto"/>
              <a:cs typeface="Roboto"/>
              <a:sym typeface="Roboto"/>
            </a:endParaRPr>
          </a:p>
          <a:p>
            <a:pPr marL="0" lvl="0" indent="0" algn="l" rtl="0">
              <a:lnSpc>
                <a:spcPct val="115000"/>
              </a:lnSpc>
              <a:spcBef>
                <a:spcPts val="1000"/>
              </a:spcBef>
              <a:spcAft>
                <a:spcPts val="0"/>
              </a:spcAft>
              <a:buNone/>
            </a:pPr>
            <a:endParaRPr sz="1200">
              <a:solidFill>
                <a:schemeClr val="dk1"/>
              </a:solidFill>
              <a:highlight>
                <a:schemeClr val="lt1"/>
              </a:highlight>
              <a:latin typeface="Roboto"/>
              <a:ea typeface="Roboto"/>
              <a:cs typeface="Roboto"/>
              <a:sym typeface="Roboto"/>
            </a:endParaRPr>
          </a:p>
          <a:p>
            <a:pPr marL="0" lvl="0" indent="0" algn="l" rtl="0">
              <a:lnSpc>
                <a:spcPct val="115000"/>
              </a:lnSpc>
              <a:spcBef>
                <a:spcPts val="1000"/>
              </a:spcBef>
              <a:spcAft>
                <a:spcPts val="0"/>
              </a:spcAft>
              <a:buNone/>
            </a:pPr>
            <a:endParaRPr sz="1200">
              <a:solidFill>
                <a:schemeClr val="dk1"/>
              </a:solidFill>
              <a:highlight>
                <a:schemeClr val="lt1"/>
              </a:highlight>
              <a:latin typeface="Roboto"/>
              <a:ea typeface="Roboto"/>
              <a:cs typeface="Roboto"/>
              <a:sym typeface="Roboto"/>
            </a:endParaRPr>
          </a:p>
          <a:p>
            <a:pPr marL="0" lvl="0" indent="0" algn="l" rtl="0">
              <a:lnSpc>
                <a:spcPct val="115000"/>
              </a:lnSpc>
              <a:spcBef>
                <a:spcPts val="1000"/>
              </a:spcBef>
              <a:spcAft>
                <a:spcPts val="0"/>
              </a:spcAft>
              <a:buNone/>
            </a:pPr>
            <a:r>
              <a:rPr lang="uk" sz="1200">
                <a:solidFill>
                  <a:schemeClr val="dk1"/>
                </a:solidFill>
                <a:highlight>
                  <a:schemeClr val="lt1"/>
                </a:highlight>
                <a:latin typeface="Roboto"/>
                <a:ea typeface="Roboto"/>
                <a:cs typeface="Roboto"/>
                <a:sym typeface="Roboto"/>
              </a:rPr>
              <a:t>*помилка граматична, тому для редагування відкрийте файл за допомогою текстового редактору</a:t>
            </a:r>
            <a:endParaRPr sz="1200">
              <a:solidFill>
                <a:schemeClr val="dk1"/>
              </a:solidFill>
              <a:highlight>
                <a:schemeClr val="lt1"/>
              </a:highlight>
              <a:latin typeface="Roboto"/>
              <a:ea typeface="Roboto"/>
              <a:cs typeface="Roboto"/>
              <a:sym typeface="Roboto"/>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g1229ddb1c7f_0_2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uk">
                <a:latin typeface="Roboto"/>
                <a:ea typeface="Roboto"/>
                <a:cs typeface="Roboto"/>
                <a:sym typeface="Roboto"/>
              </a:rPr>
              <a:t>Основи роботи з GIT</a:t>
            </a:r>
            <a:endParaRPr>
              <a:latin typeface="Roboto"/>
              <a:ea typeface="Roboto"/>
              <a:cs typeface="Roboto"/>
              <a:sym typeface="Roboto"/>
            </a:endParaRPr>
          </a:p>
        </p:txBody>
      </p:sp>
      <p:sp>
        <p:nvSpPr>
          <p:cNvPr id="104" name="Google Shape;104;g1229ddb1c7f_0_22"/>
          <p:cNvSpPr txBox="1"/>
          <p:nvPr/>
        </p:nvSpPr>
        <p:spPr>
          <a:xfrm>
            <a:off x="311700" y="1223550"/>
            <a:ext cx="4767600" cy="23301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uk" sz="1600" b="1">
                <a:solidFill>
                  <a:schemeClr val="dk1"/>
                </a:solidFill>
                <a:highlight>
                  <a:schemeClr val="lt1"/>
                </a:highlight>
                <a:latin typeface="Roboto"/>
                <a:ea typeface="Roboto"/>
                <a:cs typeface="Roboto"/>
                <a:sym typeface="Roboto"/>
              </a:rPr>
              <a:t>Початок роботи з GIT</a:t>
            </a:r>
            <a:endParaRPr sz="1600" b="1">
              <a:solidFill>
                <a:schemeClr val="dk1"/>
              </a:solidFill>
              <a:highlight>
                <a:schemeClr val="lt1"/>
              </a:highlight>
              <a:latin typeface="Roboto"/>
              <a:ea typeface="Roboto"/>
              <a:cs typeface="Roboto"/>
              <a:sym typeface="Roboto"/>
            </a:endParaRPr>
          </a:p>
          <a:p>
            <a:pPr marL="457200" lvl="0" indent="-304800" algn="l" rtl="0">
              <a:lnSpc>
                <a:spcPct val="115000"/>
              </a:lnSpc>
              <a:spcBef>
                <a:spcPts val="2200"/>
              </a:spcBef>
              <a:spcAft>
                <a:spcPts val="0"/>
              </a:spcAft>
              <a:buClr>
                <a:schemeClr val="dk1"/>
              </a:buClr>
              <a:buSzPts val="1200"/>
              <a:buFont typeface="Roboto"/>
              <a:buAutoNum type="arabicPeriod" startAt="2"/>
            </a:pPr>
            <a:r>
              <a:rPr lang="uk" sz="1200">
                <a:solidFill>
                  <a:schemeClr val="dk1"/>
                </a:solidFill>
              </a:rPr>
              <a:t>Для роботи будемо використовувати bash консоль, яку надає GIT. Щоб працювати у Windows, потрібно запустити Git Bash*. Ось як він виглядає в меню Пуск (набираємо в меню пошуку git):</a:t>
            </a:r>
            <a:endParaRPr sz="1200">
              <a:solidFill>
                <a:schemeClr val="dk1"/>
              </a:solidFill>
            </a:endParaRPr>
          </a:p>
          <a:p>
            <a:pPr marL="0" lvl="0" indent="0" algn="just" rtl="0">
              <a:lnSpc>
                <a:spcPct val="115000"/>
              </a:lnSpc>
              <a:spcBef>
                <a:spcPts val="0"/>
              </a:spcBef>
              <a:spcAft>
                <a:spcPts val="0"/>
              </a:spcAft>
              <a:buNone/>
            </a:pPr>
            <a:endParaRPr sz="1200">
              <a:solidFill>
                <a:schemeClr val="dk1"/>
              </a:solidFill>
            </a:endParaRPr>
          </a:p>
          <a:p>
            <a:pPr marL="0" lvl="0" indent="0" algn="just" rtl="0">
              <a:lnSpc>
                <a:spcPct val="115000"/>
              </a:lnSpc>
              <a:spcBef>
                <a:spcPts val="1200"/>
              </a:spcBef>
              <a:spcAft>
                <a:spcPts val="1200"/>
              </a:spcAft>
              <a:buNone/>
            </a:pPr>
            <a:r>
              <a:rPr lang="uk" sz="1100">
                <a:solidFill>
                  <a:schemeClr val="dk2"/>
                </a:solidFill>
              </a:rPr>
              <a:t>*GIT Bash - це програма для середовищ Microsoft Windows, що емулює роботу командного рядка</a:t>
            </a:r>
            <a:endParaRPr sz="1200">
              <a:solidFill>
                <a:schemeClr val="dk1"/>
              </a:solidFill>
            </a:endParaRPr>
          </a:p>
        </p:txBody>
      </p:sp>
      <p:pic>
        <p:nvPicPr>
          <p:cNvPr id="105" name="Google Shape;105;g1229ddb1c7f_0_22"/>
          <p:cNvPicPr preferRelativeResize="0"/>
          <p:nvPr/>
        </p:nvPicPr>
        <p:blipFill>
          <a:blip r:embed="rId3">
            <a:alphaModFix/>
          </a:blip>
          <a:stretch>
            <a:fillRect/>
          </a:stretch>
        </p:blipFill>
        <p:spPr>
          <a:xfrm>
            <a:off x="5176300" y="1350175"/>
            <a:ext cx="3656000" cy="3664750"/>
          </a:xfrm>
          <a:prstGeom prst="rect">
            <a:avLst/>
          </a:prstGeom>
          <a:noFill/>
          <a:ln>
            <a:noFill/>
          </a:ln>
        </p:spPr>
      </p:pic>
      <p:pic>
        <p:nvPicPr>
          <p:cNvPr id="106" name="Google Shape;106;g1229ddb1c7f_0_22"/>
          <p:cNvPicPr preferRelativeResize="0"/>
          <p:nvPr/>
        </p:nvPicPr>
        <p:blipFill>
          <a:blip r:embed="rId4">
            <a:alphaModFix/>
          </a:blip>
          <a:stretch>
            <a:fillRect/>
          </a:stretch>
        </p:blipFill>
        <p:spPr>
          <a:xfrm>
            <a:off x="1203947" y="3618475"/>
            <a:ext cx="2983126" cy="13964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g1229ddb1c7f_0_3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uk">
                <a:latin typeface="Roboto"/>
                <a:ea typeface="Roboto"/>
                <a:cs typeface="Roboto"/>
                <a:sym typeface="Roboto"/>
              </a:rPr>
              <a:t>Основи роботи з GIT</a:t>
            </a:r>
            <a:endParaRPr>
              <a:latin typeface="Roboto"/>
              <a:ea typeface="Roboto"/>
              <a:cs typeface="Roboto"/>
              <a:sym typeface="Roboto"/>
            </a:endParaRPr>
          </a:p>
        </p:txBody>
      </p:sp>
      <p:sp>
        <p:nvSpPr>
          <p:cNvPr id="112" name="Google Shape;112;g1229ddb1c7f_0_30"/>
          <p:cNvSpPr txBox="1"/>
          <p:nvPr/>
        </p:nvSpPr>
        <p:spPr>
          <a:xfrm>
            <a:off x="311700" y="1223550"/>
            <a:ext cx="8520600" cy="30591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uk" sz="1600" b="1">
                <a:solidFill>
                  <a:schemeClr val="dk1"/>
                </a:solidFill>
                <a:highlight>
                  <a:schemeClr val="lt1"/>
                </a:highlight>
                <a:latin typeface="Roboto"/>
                <a:ea typeface="Roboto"/>
                <a:cs typeface="Roboto"/>
                <a:sym typeface="Roboto"/>
              </a:rPr>
              <a:t>Початок роботи з GIT</a:t>
            </a:r>
            <a:endParaRPr sz="1600" b="1">
              <a:solidFill>
                <a:schemeClr val="dk1"/>
              </a:solidFill>
              <a:highlight>
                <a:schemeClr val="lt1"/>
              </a:highlight>
              <a:latin typeface="Roboto"/>
              <a:ea typeface="Roboto"/>
              <a:cs typeface="Roboto"/>
              <a:sym typeface="Roboto"/>
            </a:endParaRPr>
          </a:p>
          <a:p>
            <a:pPr marL="457200" lvl="0" indent="-304800" algn="l" rtl="0">
              <a:lnSpc>
                <a:spcPct val="115000"/>
              </a:lnSpc>
              <a:spcBef>
                <a:spcPts val="2200"/>
              </a:spcBef>
              <a:spcAft>
                <a:spcPts val="0"/>
              </a:spcAft>
              <a:buClr>
                <a:schemeClr val="dk1"/>
              </a:buClr>
              <a:buSzPts val="1200"/>
              <a:buFont typeface="Roboto"/>
              <a:buAutoNum type="arabicPeriod" startAt="3"/>
            </a:pPr>
            <a:r>
              <a:rPr lang="uk" sz="1200">
                <a:solidFill>
                  <a:schemeClr val="dk1"/>
                </a:solidFill>
                <a:highlight>
                  <a:schemeClr val="lt1"/>
                </a:highlight>
                <a:latin typeface="Roboto"/>
                <a:ea typeface="Roboto"/>
                <a:cs typeface="Roboto"/>
                <a:sym typeface="Roboto"/>
              </a:rPr>
              <a:t>Після запуску GIT Bash ввести наступну команду:</a:t>
            </a:r>
            <a:endParaRPr sz="1200">
              <a:solidFill>
                <a:schemeClr val="dk1"/>
              </a:solidFill>
              <a:highlight>
                <a:schemeClr val="lt1"/>
              </a:highlight>
              <a:latin typeface="Roboto"/>
              <a:ea typeface="Roboto"/>
              <a:cs typeface="Roboto"/>
              <a:sym typeface="Roboto"/>
            </a:endParaRPr>
          </a:p>
          <a:p>
            <a:pPr marL="457200" lvl="0" indent="0" algn="l" rtl="0">
              <a:lnSpc>
                <a:spcPct val="115000"/>
              </a:lnSpc>
              <a:spcBef>
                <a:spcPts val="0"/>
              </a:spcBef>
              <a:spcAft>
                <a:spcPts val="0"/>
              </a:spcAft>
              <a:buNone/>
            </a:pPr>
            <a:r>
              <a:rPr lang="uk" sz="1200" b="1">
                <a:solidFill>
                  <a:schemeClr val="dk1"/>
                </a:solidFill>
                <a:highlight>
                  <a:srgbClr val="FCE5CD"/>
                </a:highlight>
                <a:latin typeface="Roboto"/>
                <a:ea typeface="Roboto"/>
                <a:cs typeface="Roboto"/>
                <a:sym typeface="Roboto"/>
              </a:rPr>
              <a:t>git --version</a:t>
            </a:r>
            <a:r>
              <a:rPr lang="uk" sz="1200" b="1">
                <a:solidFill>
                  <a:schemeClr val="dk1"/>
                </a:solidFill>
                <a:highlight>
                  <a:schemeClr val="lt1"/>
                </a:highlight>
                <a:latin typeface="Roboto"/>
                <a:ea typeface="Roboto"/>
                <a:cs typeface="Roboto"/>
                <a:sym typeface="Roboto"/>
              </a:rPr>
              <a:t> </a:t>
            </a:r>
            <a:r>
              <a:rPr lang="uk" sz="1200">
                <a:solidFill>
                  <a:schemeClr val="dk1"/>
                </a:solidFill>
                <a:highlight>
                  <a:schemeClr val="lt1"/>
                </a:highlight>
                <a:latin typeface="Roboto"/>
                <a:ea typeface="Roboto"/>
                <a:cs typeface="Roboto"/>
                <a:sym typeface="Roboto"/>
              </a:rPr>
              <a:t>- перевірка встановлення версії застосунку:</a:t>
            </a:r>
            <a:endParaRPr sz="1200">
              <a:solidFill>
                <a:schemeClr val="dk1"/>
              </a:solidFill>
              <a:highlight>
                <a:schemeClr val="lt1"/>
              </a:highlight>
              <a:latin typeface="Roboto"/>
              <a:ea typeface="Roboto"/>
              <a:cs typeface="Roboto"/>
              <a:sym typeface="Roboto"/>
            </a:endParaRPr>
          </a:p>
          <a:p>
            <a:pPr marL="457200" lvl="0" indent="0" algn="l" rtl="0">
              <a:lnSpc>
                <a:spcPct val="115000"/>
              </a:lnSpc>
              <a:spcBef>
                <a:spcPts val="0"/>
              </a:spcBef>
              <a:spcAft>
                <a:spcPts val="0"/>
              </a:spcAft>
              <a:buNone/>
            </a:pPr>
            <a:endParaRPr sz="1200">
              <a:solidFill>
                <a:schemeClr val="dk1"/>
              </a:solidFill>
              <a:highlight>
                <a:schemeClr val="lt1"/>
              </a:highlight>
              <a:latin typeface="Roboto"/>
              <a:ea typeface="Roboto"/>
              <a:cs typeface="Roboto"/>
              <a:sym typeface="Roboto"/>
            </a:endParaRPr>
          </a:p>
          <a:p>
            <a:pPr marL="457200" lvl="0" indent="0" algn="l" rtl="0">
              <a:lnSpc>
                <a:spcPct val="115000"/>
              </a:lnSpc>
              <a:spcBef>
                <a:spcPts val="0"/>
              </a:spcBef>
              <a:spcAft>
                <a:spcPts val="0"/>
              </a:spcAft>
              <a:buNone/>
            </a:pPr>
            <a:endParaRPr sz="1200">
              <a:solidFill>
                <a:schemeClr val="dk1"/>
              </a:solidFill>
              <a:highlight>
                <a:schemeClr val="lt1"/>
              </a:highlight>
              <a:latin typeface="Roboto"/>
              <a:ea typeface="Roboto"/>
              <a:cs typeface="Roboto"/>
              <a:sym typeface="Roboto"/>
            </a:endParaRPr>
          </a:p>
          <a:p>
            <a:pPr marL="457200" lvl="0" indent="0" algn="l" rtl="0">
              <a:lnSpc>
                <a:spcPct val="115000"/>
              </a:lnSpc>
              <a:spcBef>
                <a:spcPts val="0"/>
              </a:spcBef>
              <a:spcAft>
                <a:spcPts val="0"/>
              </a:spcAft>
              <a:buNone/>
            </a:pPr>
            <a:endParaRPr sz="1200">
              <a:solidFill>
                <a:schemeClr val="dk1"/>
              </a:solidFill>
              <a:highlight>
                <a:schemeClr val="lt1"/>
              </a:highlight>
              <a:latin typeface="Roboto"/>
              <a:ea typeface="Roboto"/>
              <a:cs typeface="Roboto"/>
              <a:sym typeface="Roboto"/>
            </a:endParaRPr>
          </a:p>
          <a:p>
            <a:pPr marL="457200" lvl="0" indent="0" algn="l" rtl="0">
              <a:lnSpc>
                <a:spcPct val="115000"/>
              </a:lnSpc>
              <a:spcBef>
                <a:spcPts val="0"/>
              </a:spcBef>
              <a:spcAft>
                <a:spcPts val="0"/>
              </a:spcAft>
              <a:buNone/>
            </a:pPr>
            <a:endParaRPr sz="1200">
              <a:solidFill>
                <a:schemeClr val="dk1"/>
              </a:solidFill>
              <a:highlight>
                <a:schemeClr val="lt1"/>
              </a:highlight>
              <a:latin typeface="Roboto"/>
              <a:ea typeface="Roboto"/>
              <a:cs typeface="Roboto"/>
              <a:sym typeface="Roboto"/>
            </a:endParaRPr>
          </a:p>
          <a:p>
            <a:pPr marL="457200" lvl="0" indent="0" algn="l" rtl="0">
              <a:lnSpc>
                <a:spcPct val="115000"/>
              </a:lnSpc>
              <a:spcBef>
                <a:spcPts val="0"/>
              </a:spcBef>
              <a:spcAft>
                <a:spcPts val="0"/>
              </a:spcAft>
              <a:buNone/>
            </a:pPr>
            <a:r>
              <a:rPr lang="uk" sz="1200">
                <a:solidFill>
                  <a:schemeClr val="dk1"/>
                </a:solidFill>
                <a:highlight>
                  <a:schemeClr val="lt1"/>
                </a:highlight>
                <a:latin typeface="Roboto"/>
                <a:ea typeface="Roboto"/>
                <a:cs typeface="Roboto"/>
                <a:sym typeface="Roboto"/>
              </a:rPr>
              <a:t> </a:t>
            </a:r>
            <a:endParaRPr sz="1200">
              <a:solidFill>
                <a:schemeClr val="dk1"/>
              </a:solidFill>
              <a:highlight>
                <a:schemeClr val="lt1"/>
              </a:highlight>
              <a:latin typeface="Roboto"/>
              <a:ea typeface="Roboto"/>
              <a:cs typeface="Roboto"/>
              <a:sym typeface="Roboto"/>
            </a:endParaRPr>
          </a:p>
          <a:p>
            <a:pPr marL="457200" lvl="0" indent="0" algn="l" rtl="0">
              <a:lnSpc>
                <a:spcPct val="115000"/>
              </a:lnSpc>
              <a:spcBef>
                <a:spcPts val="0"/>
              </a:spcBef>
              <a:spcAft>
                <a:spcPts val="0"/>
              </a:spcAft>
              <a:buNone/>
            </a:pPr>
            <a:r>
              <a:rPr lang="uk" sz="1200">
                <a:solidFill>
                  <a:schemeClr val="dk1"/>
                </a:solidFill>
                <a:highlight>
                  <a:schemeClr val="lt1"/>
                </a:highlight>
                <a:latin typeface="Roboto"/>
                <a:ea typeface="Roboto"/>
                <a:cs typeface="Roboto"/>
                <a:sym typeface="Roboto"/>
              </a:rPr>
              <a:t>Команду можна набрати на клавіатурі та натиснути Enter, або скопіювати та вставити в консоль правою кнопкою миші.</a:t>
            </a:r>
            <a:endParaRPr sz="1200">
              <a:solidFill>
                <a:schemeClr val="dk1"/>
              </a:solidFill>
              <a:highlight>
                <a:schemeClr val="lt1"/>
              </a:highlight>
              <a:latin typeface="Roboto"/>
              <a:ea typeface="Roboto"/>
              <a:cs typeface="Roboto"/>
              <a:sym typeface="Roboto"/>
            </a:endParaRPr>
          </a:p>
          <a:p>
            <a:pPr marL="457200" lvl="0" indent="0" algn="l" rtl="0">
              <a:lnSpc>
                <a:spcPct val="115000"/>
              </a:lnSpc>
              <a:spcBef>
                <a:spcPts val="0"/>
              </a:spcBef>
              <a:spcAft>
                <a:spcPts val="0"/>
              </a:spcAft>
              <a:buNone/>
            </a:pPr>
            <a:endParaRPr sz="1200">
              <a:solidFill>
                <a:schemeClr val="dk1"/>
              </a:solidFill>
              <a:highlight>
                <a:schemeClr val="lt1"/>
              </a:highlight>
              <a:latin typeface="Roboto"/>
              <a:ea typeface="Roboto"/>
              <a:cs typeface="Roboto"/>
              <a:sym typeface="Roboto"/>
            </a:endParaRPr>
          </a:p>
          <a:p>
            <a:pPr marL="457200" lvl="0" indent="0" algn="l" rtl="0">
              <a:lnSpc>
                <a:spcPct val="115000"/>
              </a:lnSpc>
              <a:spcBef>
                <a:spcPts val="0"/>
              </a:spcBef>
              <a:spcAft>
                <a:spcPts val="0"/>
              </a:spcAft>
              <a:buNone/>
            </a:pPr>
            <a:endParaRPr sz="1200">
              <a:solidFill>
                <a:schemeClr val="dk1"/>
              </a:solidFill>
              <a:highlight>
                <a:schemeClr val="lt1"/>
              </a:highlight>
              <a:latin typeface="Roboto"/>
              <a:ea typeface="Roboto"/>
              <a:cs typeface="Roboto"/>
              <a:sym typeface="Roboto"/>
            </a:endParaRPr>
          </a:p>
        </p:txBody>
      </p:sp>
      <p:pic>
        <p:nvPicPr>
          <p:cNvPr id="113" name="Google Shape;113;g1229ddb1c7f_0_30"/>
          <p:cNvPicPr preferRelativeResize="0"/>
          <p:nvPr/>
        </p:nvPicPr>
        <p:blipFill>
          <a:blip r:embed="rId3">
            <a:alphaModFix/>
          </a:blip>
          <a:stretch>
            <a:fillRect/>
          </a:stretch>
        </p:blipFill>
        <p:spPr>
          <a:xfrm>
            <a:off x="3613650" y="2409350"/>
            <a:ext cx="3804200" cy="687500"/>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3452</Words>
  <Application>Microsoft Office PowerPoint</Application>
  <PresentationFormat>Екран (16:9)</PresentationFormat>
  <Paragraphs>554</Paragraphs>
  <Slides>75</Slides>
  <Notes>75</Notes>
  <HiddenSlides>0</HiddenSlides>
  <MMClips>0</MMClips>
  <ScaleCrop>false</ScaleCrop>
  <HeadingPairs>
    <vt:vector size="6" baseType="variant">
      <vt:variant>
        <vt:lpstr>Використані шрифти</vt:lpstr>
      </vt:variant>
      <vt:variant>
        <vt:i4>3</vt:i4>
      </vt:variant>
      <vt:variant>
        <vt:lpstr>Тема</vt:lpstr>
      </vt:variant>
      <vt:variant>
        <vt:i4>1</vt:i4>
      </vt:variant>
      <vt:variant>
        <vt:lpstr>Заголовки слайдів</vt:lpstr>
      </vt:variant>
      <vt:variant>
        <vt:i4>75</vt:i4>
      </vt:variant>
    </vt:vector>
  </HeadingPairs>
  <TitlesOfParts>
    <vt:vector size="79" baseType="lpstr">
      <vt:lpstr>Arial</vt:lpstr>
      <vt:lpstr>Source Code Pro</vt:lpstr>
      <vt:lpstr>Roboto</vt:lpstr>
      <vt:lpstr>Simple Light</vt:lpstr>
      <vt:lpstr>Слайд 1</vt:lpstr>
      <vt:lpstr>Основи роботи з GIT </vt:lpstr>
      <vt:lpstr>Основи роботи з GIT </vt:lpstr>
      <vt:lpstr>Основи роботи з GIT  </vt:lpstr>
      <vt:lpstr>Основи роботи з GIT</vt:lpstr>
      <vt:lpstr>Основи роботи з GIT</vt:lpstr>
      <vt:lpstr>Основи роботи з GIT</vt:lpstr>
      <vt:lpstr>Основи роботи з GIT</vt:lpstr>
      <vt:lpstr>Основи роботи з GIT</vt:lpstr>
      <vt:lpstr>Основи роботи з GIT</vt:lpstr>
      <vt:lpstr>Основи роботи з GIT</vt:lpstr>
      <vt:lpstr>Основи роботи з GIT</vt:lpstr>
      <vt:lpstr>Основи роботи з GIT</vt:lpstr>
      <vt:lpstr>Основи роботи з GIT</vt:lpstr>
      <vt:lpstr>Основи роботи з GIT</vt:lpstr>
      <vt:lpstr>Основи роботи з GIT</vt:lpstr>
      <vt:lpstr>Основи роботи з GIT</vt:lpstr>
      <vt:lpstr>Основи роботи з GIT</vt:lpstr>
      <vt:lpstr>Основи роботи з GIT</vt:lpstr>
      <vt:lpstr>Основи роботи з GIT</vt:lpstr>
      <vt:lpstr>Основи роботи з GIT</vt:lpstr>
      <vt:lpstr>Основи роботи з GIT</vt:lpstr>
      <vt:lpstr>Основи роботи з GIT</vt:lpstr>
      <vt:lpstr>Основи роботи з GIT</vt:lpstr>
      <vt:lpstr>Основи роботи з GIT</vt:lpstr>
      <vt:lpstr>Основи роботи з GIT</vt:lpstr>
      <vt:lpstr>Основи роботи з GIT</vt:lpstr>
      <vt:lpstr>Основи роботи з GIT</vt:lpstr>
      <vt:lpstr>Основи роботи з GIT</vt:lpstr>
      <vt:lpstr>Основи роботи з GIT</vt:lpstr>
      <vt:lpstr>Основи роботи з GIT</vt:lpstr>
      <vt:lpstr>Основи роботи з GIT</vt:lpstr>
      <vt:lpstr>Основи роботи з GIT</vt:lpstr>
      <vt:lpstr>Основи роботи з GIT</vt:lpstr>
      <vt:lpstr>Основи роботи з GIT</vt:lpstr>
      <vt:lpstr>Основи роботи з GIT</vt:lpstr>
      <vt:lpstr>Основи роботи з GIT</vt:lpstr>
      <vt:lpstr>Основи роботи з GIT</vt:lpstr>
      <vt:lpstr>Основи роботи з GIT</vt:lpstr>
      <vt:lpstr>Основи роботи з GIT</vt:lpstr>
      <vt:lpstr>Основи роботи з GIT</vt:lpstr>
      <vt:lpstr>Основи роботи з GIT</vt:lpstr>
      <vt:lpstr>Основи роботи з GIT</vt:lpstr>
      <vt:lpstr>Основи роботи з GIT</vt:lpstr>
      <vt:lpstr>Основи роботи з GIT</vt:lpstr>
      <vt:lpstr>Основи роботи з GIT</vt:lpstr>
      <vt:lpstr>Основи роботи з GIT</vt:lpstr>
      <vt:lpstr>Основи роботи з GIT</vt:lpstr>
      <vt:lpstr>Основи роботи з GIT</vt:lpstr>
      <vt:lpstr>Основи роботи з GIT</vt:lpstr>
      <vt:lpstr>Основи роботи з GIT</vt:lpstr>
      <vt:lpstr>Основи роботи з GIT</vt:lpstr>
      <vt:lpstr>Основи роботи з GIT</vt:lpstr>
      <vt:lpstr>Основи роботи з GIT</vt:lpstr>
      <vt:lpstr>Основи роботи з GIT</vt:lpstr>
      <vt:lpstr>Основи роботи з GIT</vt:lpstr>
      <vt:lpstr>Основи роботи з GIT</vt:lpstr>
      <vt:lpstr>Основи роботи з GIT</vt:lpstr>
      <vt:lpstr>Основи роботи з GIT</vt:lpstr>
      <vt:lpstr>Основи роботи з GIT</vt:lpstr>
      <vt:lpstr>Основи роботи з GIT</vt:lpstr>
      <vt:lpstr>Основи роботи з GIT</vt:lpstr>
      <vt:lpstr>Основи роботи з GIT</vt:lpstr>
      <vt:lpstr>Основи роботи з GIT</vt:lpstr>
      <vt:lpstr>Основи роботи з GIT</vt:lpstr>
      <vt:lpstr>Основи роботи з GIT</vt:lpstr>
      <vt:lpstr>Основи роботи з GIT</vt:lpstr>
      <vt:lpstr>Основи роботи з GIT</vt:lpstr>
      <vt:lpstr>Основи роботи з GIT</vt:lpstr>
      <vt:lpstr>Основи роботи з GIT</vt:lpstr>
      <vt:lpstr>Основи роботи з GIT</vt:lpstr>
      <vt:lpstr>Основи роботи з GIT</vt:lpstr>
      <vt:lpstr>Домашнє завдання</vt:lpstr>
      <vt:lpstr>Домашнє завдання</vt:lpstr>
      <vt:lpstr>Домашнє завдання</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Слайд 1</dc:title>
  <cp:lastModifiedBy>Тоха</cp:lastModifiedBy>
  <cp:revision>1</cp:revision>
  <dcterms:modified xsi:type="dcterms:W3CDTF">2022-07-27T15:10:22Z</dcterms:modified>
</cp:coreProperties>
</file>